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6" r:id="rId2"/>
    <p:sldId id="313" r:id="rId3"/>
    <p:sldId id="285" r:id="rId4"/>
    <p:sldId id="314" r:id="rId5"/>
    <p:sldId id="303" r:id="rId6"/>
    <p:sldId id="290" r:id="rId7"/>
    <p:sldId id="292" r:id="rId8"/>
    <p:sldId id="265" r:id="rId9"/>
    <p:sldId id="301" r:id="rId10"/>
    <p:sldId id="305" r:id="rId11"/>
    <p:sldId id="279" r:id="rId12"/>
    <p:sldId id="306" r:id="rId13"/>
    <p:sldId id="307" r:id="rId14"/>
    <p:sldId id="300" r:id="rId15"/>
    <p:sldId id="308" r:id="rId16"/>
    <p:sldId id="309" r:id="rId17"/>
    <p:sldId id="286" r:id="rId18"/>
    <p:sldId id="302" r:id="rId19"/>
    <p:sldId id="29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4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3307356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4"/>
            <a:ext cx="1472963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675724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9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5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809750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3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5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2389190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7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2389190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1" y="446087"/>
            <a:ext cx="2660651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446088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1" y="1631950"/>
            <a:ext cx="2660651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9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1" y="993076"/>
            <a:ext cx="1847139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0" y="-16"/>
            <a:ext cx="9252347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4" y="675725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286455E-6498-4E77-B492-878C47338CEC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6" y="5951811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9" y="5951811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FC6ABB4-33FA-4C5C-8F6A-F4D432373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78b2fe08b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36" y="0"/>
            <a:ext cx="10358510" cy="70723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7422" y="1214422"/>
            <a:ext cx="42862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i="1" spc="50" dirty="0" err="1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Портфоліо</a:t>
            </a:r>
            <a:endParaRPr lang="ru-RU" sz="4000" b="1" i="1" spc="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uk-UA" sz="4000" b="1" i="1" spc="50" dirty="0" err="1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Палош</a:t>
            </a:r>
            <a:r>
              <a:rPr lang="uk-UA" sz="4000" b="1" i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uk-UA" sz="4000" b="1" i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Оксани</a:t>
            </a:r>
          </a:p>
          <a:p>
            <a:pPr algn="ctr">
              <a:defRPr/>
            </a:pPr>
            <a:r>
              <a:rPr lang="uk-UA" sz="4000" b="1" i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Василівни</a:t>
            </a:r>
            <a:endParaRPr lang="en-US" sz="4000" b="1" i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3786190"/>
            <a:ext cx="55007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spc="50" dirty="0" err="1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вихователя</a:t>
            </a:r>
            <a:r>
              <a:rPr lang="ru-RU" sz="3200" b="1" i="1" spc="50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i="1" spc="50" dirty="0" smtClean="0">
              <a:ln w="1143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i="1" spc="50" dirty="0" err="1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Іршавського</a:t>
            </a:r>
            <a:r>
              <a:rPr lang="ru-RU" sz="3200" b="1" i="1" spc="50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i="1" spc="50" dirty="0" err="1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дошкільного</a:t>
            </a:r>
            <a:r>
              <a:rPr lang="ru-RU" sz="3200" b="1" i="1" spc="50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3200" b="1" i="1" spc="50" dirty="0" err="1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навчального</a:t>
            </a:r>
            <a:r>
              <a:rPr lang="ru-RU" sz="3200" b="1" i="1" spc="50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закладу </a:t>
            </a:r>
            <a:r>
              <a:rPr lang="ru-RU" sz="3200" b="1" i="1" spc="50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№2</a:t>
            </a:r>
            <a:endParaRPr lang="ru-RU" sz="3200" b="1" i="1" spc="50" dirty="0">
              <a:ln w="1143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типовой процесс 1"/>
          <p:cNvSpPr/>
          <p:nvPr/>
        </p:nvSpPr>
        <p:spPr>
          <a:xfrm>
            <a:off x="1571604" y="214290"/>
            <a:ext cx="5214974" cy="857256"/>
          </a:xfrm>
          <a:prstGeom prst="flowChartPredefinedProcess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Пізнаємо все найкраще на заняттях з розвитку мовлення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0b18e2f096c9e5546828dcc88e521b2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9333">
            <a:off x="7541318" y="84932"/>
            <a:ext cx="1500166" cy="1771641"/>
          </a:xfrm>
          <a:prstGeom prst="rect">
            <a:avLst/>
          </a:prstGeom>
        </p:spPr>
      </p:pic>
      <p:pic>
        <p:nvPicPr>
          <p:cNvPr id="6" name="Рисунок 5" descr="solnyshko_narisovannoe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71480"/>
            <a:ext cx="1095375" cy="942975"/>
          </a:xfrm>
          <a:prstGeom prst="rect">
            <a:avLst/>
          </a:prstGeom>
        </p:spPr>
      </p:pic>
      <p:pic>
        <p:nvPicPr>
          <p:cNvPr id="7" name="Рисунок 6" descr="724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0768"/>
            <a:ext cx="9144001" cy="857232"/>
          </a:xfrm>
          <a:prstGeom prst="rect">
            <a:avLst/>
          </a:prstGeom>
        </p:spPr>
      </p:pic>
      <p:pic>
        <p:nvPicPr>
          <p:cNvPr id="2051" name="Picture 3" descr="C:\Users\Садик\Desktop\Палош\DSC08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071678"/>
            <a:ext cx="4286280" cy="3929066"/>
          </a:xfrm>
          <a:prstGeom prst="rect">
            <a:avLst/>
          </a:prstGeom>
          <a:noFill/>
        </p:spPr>
      </p:pic>
      <p:pic>
        <p:nvPicPr>
          <p:cNvPr id="2052" name="Picture 4" descr="C:\Users\Садик\Desktop\Палош\DSC076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071678"/>
            <a:ext cx="4330112" cy="39262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4824536" cy="2239664"/>
          </a:xfrm>
        </p:spPr>
        <p:txBody>
          <a:bodyPr>
            <a:normAutofit/>
          </a:bodyPr>
          <a:lstStyle/>
          <a:p>
            <a:pPr algn="ctr"/>
            <a:r>
              <a:rPr lang="uk-UA" sz="2000" dirty="0"/>
              <a:t>Активності дітей сприяють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>
                <a:solidFill>
                  <a:srgbClr val="FF0000"/>
                </a:solidFill>
              </a:rPr>
              <a:t>творчі завдання</a:t>
            </a:r>
            <a:r>
              <a:rPr lang="uk-UA" sz="2000" dirty="0">
                <a:solidFill>
                  <a:srgbClr val="FF0000"/>
                </a:solidFill>
              </a:rPr>
              <a:t>, звертання до їхнього особистого досвіду, </a:t>
            </a:r>
            <a:r>
              <a:rPr lang="uk-UA" sz="2000" dirty="0" smtClean="0">
                <a:solidFill>
                  <a:srgbClr val="FF0000"/>
                </a:solidFill>
              </a:rPr>
              <a:t>а не елементами готових чужих знань, </a:t>
            </a:r>
            <a:r>
              <a:rPr lang="uk-UA" sz="2000" dirty="0" smtClean="0">
                <a:solidFill>
                  <a:schemeClr val="tx1"/>
                </a:solidFill>
              </a:rPr>
              <a:t>які ми їй транслюємо.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 descr="4bce6c2829a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6072206"/>
            <a:ext cx="6858048" cy="566740"/>
          </a:xfrm>
          <a:prstGeom prst="rect">
            <a:avLst/>
          </a:prstGeom>
        </p:spPr>
      </p:pic>
      <p:pic>
        <p:nvPicPr>
          <p:cNvPr id="6" name="Рисунок 5" descr="0a2b1c5b4ce97475176dfe1a4b48b21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214290"/>
            <a:ext cx="2357441" cy="1628776"/>
          </a:xfrm>
          <a:prstGeom prst="rect">
            <a:avLst/>
          </a:prstGeom>
        </p:spPr>
      </p:pic>
      <p:pic>
        <p:nvPicPr>
          <p:cNvPr id="7" name="Рисунок 6" descr="apogoda-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85728"/>
            <a:ext cx="1095375" cy="962025"/>
          </a:xfrm>
          <a:prstGeom prst="rect">
            <a:avLst/>
          </a:prstGeom>
        </p:spPr>
      </p:pic>
      <p:pic>
        <p:nvPicPr>
          <p:cNvPr id="8" name="Рисунок 7" descr="Місячик 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000240"/>
            <a:ext cx="4357718" cy="3571900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адик\Desktop\Палош\DSC_0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357430"/>
            <a:ext cx="4342066" cy="3605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5426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типовой процесс 1"/>
          <p:cNvSpPr/>
          <p:nvPr/>
        </p:nvSpPr>
        <p:spPr>
          <a:xfrm>
            <a:off x="2000232" y="214290"/>
            <a:ext cx="5072098" cy="1285884"/>
          </a:xfrm>
          <a:prstGeom prst="flowChartPredefined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Саме в грі формується здатність спілкуватися,розвиватися,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поступатися,розумітися.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http://ia114.odnoklassniki.ru/getImage?photoId=467471149943&amp;photoType=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929090" cy="250033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ttp://uld9.odnoklassniki.ru/getImage?photoId=473865569423&amp;photoType=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71612"/>
            <a:ext cx="3814755" cy="2428892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0a13e99e80f04a9ec0e1442e0afa12a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5984" y="3786190"/>
            <a:ext cx="4714908" cy="714380"/>
          </a:xfrm>
          <a:prstGeom prst="rect">
            <a:avLst/>
          </a:prstGeom>
        </p:spPr>
      </p:pic>
      <p:pic>
        <p:nvPicPr>
          <p:cNvPr id="7" name="Рисунок 6" descr="DSC07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143380"/>
            <a:ext cx="3929090" cy="2428892"/>
          </a:xfrm>
          <a:prstGeom prst="rect">
            <a:avLst/>
          </a:prstGeom>
        </p:spPr>
      </p:pic>
      <p:pic>
        <p:nvPicPr>
          <p:cNvPr id="8" name="Содержимое 3" descr="DSC074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6" y="4071942"/>
            <a:ext cx="3857652" cy="2428892"/>
          </a:xfrm>
          <a:prstGeom prst="rect">
            <a:avLst/>
          </a:prstGeom>
        </p:spPr>
      </p:pic>
      <p:pic>
        <p:nvPicPr>
          <p:cNvPr id="9" name="Рисунок 8" descr="apogoda-6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082" y="214290"/>
            <a:ext cx="1095375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типовой процесс 1"/>
          <p:cNvSpPr/>
          <p:nvPr/>
        </p:nvSpPr>
        <p:spPr>
          <a:xfrm>
            <a:off x="1928794" y="214290"/>
            <a:ext cx="5429288" cy="1143008"/>
          </a:xfrm>
          <a:prstGeom prst="flowChartPredefinedProcess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</a:rPr>
              <a:t>Мовленневий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 розвиток тісно пов’язаний з розвитком дрібної моторики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</a:rPr>
              <a:t>мязів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 пальців рук.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393404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1" y="4552947"/>
            <a:ext cx="1847849" cy="2305053"/>
          </a:xfrm>
          <a:prstGeom prst="rect">
            <a:avLst/>
          </a:prstGeom>
        </p:spPr>
      </p:pic>
      <p:pic>
        <p:nvPicPr>
          <p:cNvPr id="11" name="Рисунок 10" descr="0a308e38ecac30890cb57f453cd809a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5016"/>
            <a:ext cx="952490" cy="1142984"/>
          </a:xfrm>
          <a:prstGeom prst="rect">
            <a:avLst/>
          </a:prstGeom>
        </p:spPr>
      </p:pic>
      <p:pic>
        <p:nvPicPr>
          <p:cNvPr id="8" name="Рисунок 7" descr="apogoda-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428604"/>
            <a:ext cx="1095375" cy="962025"/>
          </a:xfrm>
          <a:prstGeom prst="rect">
            <a:avLst/>
          </a:prstGeom>
        </p:spPr>
      </p:pic>
      <p:pic>
        <p:nvPicPr>
          <p:cNvPr id="9" name="Рисунок 8" descr="Місячик 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643050"/>
            <a:ext cx="5286380" cy="4143404"/>
          </a:xfrm>
          <a:prstGeom prst="rect">
            <a:avLst/>
          </a:prstGeom>
        </p:spPr>
      </p:pic>
      <p:pic>
        <p:nvPicPr>
          <p:cNvPr id="10" name="Рисунок 9" descr="Місячик 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1643050"/>
            <a:ext cx="3214678" cy="285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67301" cy="3600400"/>
          </a:xfrm>
        </p:spPr>
        <p:txBody>
          <a:bodyPr/>
          <a:lstStyle/>
          <a:p>
            <a:r>
              <a:rPr lang="ru-RU" dirty="0" err="1"/>
              <a:t>Оптимізація</a:t>
            </a:r>
            <a:r>
              <a:rPr lang="ru-RU" dirty="0"/>
              <a:t> </a:t>
            </a:r>
            <a:r>
              <a:rPr lang="ru-RU" dirty="0" err="1"/>
              <a:t>мовленнєвої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 </a:t>
            </a:r>
            <a:r>
              <a:rPr lang="ru-RU" dirty="0" err="1"/>
              <a:t>дітьми</a:t>
            </a:r>
            <a:r>
              <a:rPr lang="ru-RU" dirty="0"/>
              <a:t> в </a:t>
            </a:r>
            <a:r>
              <a:rPr lang="ru-RU" dirty="0" err="1"/>
              <a:t>розвивальному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 </a:t>
            </a:r>
            <a:r>
              <a:rPr lang="ru-RU" dirty="0" err="1"/>
              <a:t>дошкільного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закладу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79512" y="260649"/>
            <a:ext cx="4178174" cy="39541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DSC07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235990" cy="3143272"/>
          </a:xfrm>
          <a:prstGeom prst="rect">
            <a:avLst/>
          </a:prstGeom>
        </p:spPr>
      </p:pic>
      <p:pic>
        <p:nvPicPr>
          <p:cNvPr id="6" name="Рисунок 5" descr="DSC07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429000"/>
            <a:ext cx="4214842" cy="3214710"/>
          </a:xfrm>
          <a:prstGeom prst="rect">
            <a:avLst/>
          </a:prstGeom>
        </p:spPr>
      </p:pic>
      <p:pic>
        <p:nvPicPr>
          <p:cNvPr id="12" name="Рисунок 11" descr="apogoda-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1095375" cy="962025"/>
          </a:xfrm>
          <a:prstGeom prst="rect">
            <a:avLst/>
          </a:prstGeom>
        </p:spPr>
      </p:pic>
      <p:pic>
        <p:nvPicPr>
          <p:cNvPr id="13" name="Picture 3" descr="C:\Users\Садик\Desktop\Новая папка (3)\DSC07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286280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443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143504" y="5357826"/>
            <a:ext cx="3143272" cy="135732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</a:rPr>
              <a:t>Казкотерапія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Сон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–запорука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здоровя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5720" y="214290"/>
            <a:ext cx="4071966" cy="2000264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Куточок книги.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Наші дітки завжди мають можливість розглянути та відмітити,як потрібно поводитись з книгою.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 descr="0a2d0c3820c20485105f135c5235704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"/>
            <a:ext cx="2838450" cy="2000240"/>
          </a:xfrm>
          <a:prstGeom prst="rect">
            <a:avLst/>
          </a:prstGeom>
        </p:spPr>
      </p:pic>
      <p:pic>
        <p:nvPicPr>
          <p:cNvPr id="7" name="Рисунок 6" descr="clipart-41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9437"/>
            <a:ext cx="1738323" cy="2118563"/>
          </a:xfrm>
          <a:prstGeom prst="rect">
            <a:avLst/>
          </a:prstGeom>
        </p:spPr>
      </p:pic>
      <p:pic>
        <p:nvPicPr>
          <p:cNvPr id="11" name="Рисунок 10" descr="702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6124575"/>
            <a:ext cx="3829050" cy="733425"/>
          </a:xfrm>
          <a:prstGeom prst="rect">
            <a:avLst/>
          </a:prstGeom>
        </p:spPr>
      </p:pic>
      <p:pic>
        <p:nvPicPr>
          <p:cNvPr id="12" name="Рисунок 11" descr="zvezdochk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714356"/>
            <a:ext cx="1309694" cy="638178"/>
          </a:xfrm>
          <a:prstGeom prst="rect">
            <a:avLst/>
          </a:prstGeom>
        </p:spPr>
      </p:pic>
      <p:pic>
        <p:nvPicPr>
          <p:cNvPr id="9" name="Рисунок 8" descr="Місячик 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357290" y="2357430"/>
            <a:ext cx="3857652" cy="3571900"/>
          </a:xfrm>
          <a:prstGeom prst="rect">
            <a:avLst/>
          </a:prstGeom>
        </p:spPr>
      </p:pic>
      <p:pic>
        <p:nvPicPr>
          <p:cNvPr id="1026" name="Picture 2" descr="C:\Users\Садик\Desktop\Палош\DSC087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928802"/>
            <a:ext cx="3071834" cy="3429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071670" y="214290"/>
            <a:ext cx="4500594" cy="714380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Різні види діяльності в другу половину дня.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00" y="1000108"/>
            <a:ext cx="23358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Казковий театр.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380" y="1000108"/>
            <a:ext cx="343876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Дихальна гімнастика.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0_3e001_29c73ace_-1-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4737" y="2813057"/>
            <a:ext cx="4054522" cy="571500"/>
          </a:xfrm>
          <a:prstGeom prst="rect">
            <a:avLst/>
          </a:prstGeom>
        </p:spPr>
      </p:pic>
      <p:pic>
        <p:nvPicPr>
          <p:cNvPr id="8" name="Содержимое 4" descr="DSC08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3995798" cy="2786082"/>
          </a:xfrm>
          <a:prstGeom prst="rect">
            <a:avLst/>
          </a:prstGeom>
        </p:spPr>
      </p:pic>
      <p:pic>
        <p:nvPicPr>
          <p:cNvPr id="10" name="Рисунок 9" descr="apogoda-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0"/>
            <a:ext cx="1095375" cy="962025"/>
          </a:xfrm>
          <a:prstGeom prst="rect">
            <a:avLst/>
          </a:prstGeom>
        </p:spPr>
      </p:pic>
      <p:pic>
        <p:nvPicPr>
          <p:cNvPr id="11" name="Рисунок 10" descr="цирк 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571612"/>
            <a:ext cx="3857652" cy="4071942"/>
          </a:xfrm>
          <a:prstGeom prst="rect">
            <a:avLst/>
          </a:prstGeom>
        </p:spPr>
      </p:pic>
      <p:pic>
        <p:nvPicPr>
          <p:cNvPr id="13" name="Рисунок 12" descr="DSC_0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357694"/>
            <a:ext cx="4286280" cy="22860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3438" y="5857892"/>
            <a:ext cx="34290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Перегляд мультфільмів.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ay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-2500363" y="857232"/>
            <a:ext cx="11430080" cy="52689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86200" marR="0" lvl="8" indent="-2286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Збагачення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розширення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уявлень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дітей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навколишн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886200" lvl="8" indent="-2286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ru-RU" sz="2400" dirty="0" err="1" smtClean="0"/>
              <a:t>Значне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поліпшення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показників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мовлення</a:t>
            </a:r>
            <a:r>
              <a:rPr lang="ru-RU" sz="2400" dirty="0" smtClean="0"/>
              <a:t> за </a:t>
            </a:r>
            <a:r>
              <a:rPr lang="ru-RU" sz="2400" dirty="0" err="1" smtClean="0"/>
              <a:t>основним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критеріям</a:t>
            </a:r>
            <a:r>
              <a:rPr lang="ru-RU" sz="2400" dirty="0" smtClean="0"/>
              <a:t> (</a:t>
            </a:r>
            <a:r>
              <a:rPr lang="ru-RU" sz="2400" dirty="0" err="1" smtClean="0"/>
              <a:t>активізація</a:t>
            </a:r>
            <a:r>
              <a:rPr lang="en-US" sz="2400" dirty="0" smtClean="0"/>
              <a:t> </a:t>
            </a:r>
            <a:r>
              <a:rPr lang="ru-RU" sz="2400" dirty="0" err="1" smtClean="0"/>
              <a:t>словникового</a:t>
            </a:r>
            <a:r>
              <a:rPr lang="ru-RU" sz="2400" dirty="0" smtClean="0"/>
              <a:t> запасу </a:t>
            </a:r>
            <a:r>
              <a:rPr lang="ru-RU" sz="2400" dirty="0" err="1" smtClean="0"/>
              <a:t>дітей</a:t>
            </a:r>
            <a:r>
              <a:rPr lang="ru-RU" sz="2400" dirty="0" smtClean="0"/>
              <a:t>, </a:t>
            </a:r>
            <a:r>
              <a:rPr lang="ru-RU" sz="2400" dirty="0" err="1" smtClean="0"/>
              <a:t>звязна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мова</a:t>
            </a:r>
            <a:r>
              <a:rPr lang="ru-RU" sz="2400" dirty="0" smtClean="0"/>
              <a:t>, </a:t>
            </a:r>
            <a:r>
              <a:rPr lang="ru-RU" sz="2400" dirty="0" err="1" smtClean="0"/>
              <a:t>граматична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будова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, </a:t>
            </a:r>
            <a:r>
              <a:rPr lang="ru-RU" sz="2400" dirty="0" err="1" smtClean="0"/>
              <a:t>звуковимова</a:t>
            </a:r>
            <a:r>
              <a:rPr lang="ru-RU" sz="2400" dirty="0" smtClean="0"/>
              <a:t>). </a:t>
            </a:r>
          </a:p>
          <a:p>
            <a:pPr marL="3886200" marR="0" lvl="8" indent="-2286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Підвищення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рівня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педагогічної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компетентності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батьків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розвитку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мовлення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дітей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4" name="Рисунок 3" descr="10692979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4"/>
            <a:ext cx="4071935" cy="3071814"/>
          </a:xfrm>
          <a:prstGeom prst="rect">
            <a:avLst/>
          </a:prstGeom>
        </p:spPr>
      </p:pic>
      <p:sp>
        <p:nvSpPr>
          <p:cNvPr id="7" name="Блок-схема: типовой процесс 6"/>
          <p:cNvSpPr/>
          <p:nvPr/>
        </p:nvSpPr>
        <p:spPr>
          <a:xfrm>
            <a:off x="1714480" y="214290"/>
            <a:ext cx="5643602" cy="714380"/>
          </a:xfrm>
          <a:prstGeom prst="flowChartPredefinedProcess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85728"/>
            <a:ext cx="8229600" cy="11319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Очікувані р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езультати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  <p:pic>
        <p:nvPicPr>
          <p:cNvPr id="6" name="Рисунок 5" descr="apogoda-6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0"/>
            <a:ext cx="1095375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62" name="Picture 2" descr="http://dnz307.klasna.com/uploads/editor/admin_300_3/misc/image/anim/multfil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3" y="1357299"/>
            <a:ext cx="5124451" cy="5257801"/>
          </a:xfrm>
          <a:prstGeom prst="rect">
            <a:avLst/>
          </a:prstGeom>
          <a:noFill/>
        </p:spPr>
      </p:pic>
      <p:pic>
        <p:nvPicPr>
          <p:cNvPr id="40964" name="Picture 4" descr="http://im5-tub-ua.yandex.net/i?id=9000109-66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dnz307.klasna.com/uploads/editor/admin_300_3/misc/image/anim/multfil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69" y="1285860"/>
            <a:ext cx="5124451" cy="55721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43241" y="357167"/>
            <a:ext cx="500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/>
              <a:t>Дякую</a:t>
            </a:r>
            <a:r>
              <a:rPr lang="ru-RU" sz="3200" dirty="0" smtClean="0"/>
              <a:t> за </a:t>
            </a:r>
            <a:r>
              <a:rPr lang="ru-RU" sz="3200" dirty="0" err="1" smtClean="0"/>
              <a:t>увагу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6" name="Picture 4" descr="http://www.dnz-sonechko.com/files/kolektiv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90982"/>
            <a:ext cx="1428751" cy="2767019"/>
          </a:xfrm>
          <a:prstGeom prst="rect">
            <a:avLst/>
          </a:prstGeom>
          <a:noFill/>
        </p:spPr>
      </p:pic>
      <p:pic>
        <p:nvPicPr>
          <p:cNvPr id="3078" name="Picture 6" descr="http://www.dnz-sonechko.com/files/kolektiv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4876800"/>
            <a:ext cx="1428751" cy="1981201"/>
          </a:xfrm>
          <a:prstGeom prst="rect">
            <a:avLst/>
          </a:prstGeom>
          <a:noFill/>
        </p:spPr>
      </p:pic>
      <p:pic>
        <p:nvPicPr>
          <p:cNvPr id="10" name="Picture 4" descr="http://www.dnz-sonechko.com/files/kolektiv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9330"/>
            <a:ext cx="785819" cy="714356"/>
          </a:xfrm>
          <a:prstGeom prst="rect">
            <a:avLst/>
          </a:prstGeom>
          <a:noFill/>
        </p:spPr>
      </p:pic>
      <p:pic>
        <p:nvPicPr>
          <p:cNvPr id="11" name="Рисунок 10" descr="47397674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6000768"/>
            <a:ext cx="1366831" cy="628642"/>
          </a:xfrm>
          <a:prstGeom prst="rect">
            <a:avLst/>
          </a:prstGeom>
        </p:spPr>
      </p:pic>
      <p:pic>
        <p:nvPicPr>
          <p:cNvPr id="12" name="Рисунок 11" descr="imag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9" y="214290"/>
            <a:ext cx="2143108" cy="164307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928670"/>
            <a:ext cx="3857634" cy="4857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лако 3"/>
          <p:cNvSpPr/>
          <p:nvPr/>
        </p:nvSpPr>
        <p:spPr>
          <a:xfrm>
            <a:off x="285720" y="214290"/>
            <a:ext cx="4049712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14282" y="1142984"/>
            <a:ext cx="4264026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chemeClr val="tx1"/>
                </a:solidFill>
                <a:latin typeface="Monotype Corsiva" pitchFamily="66" charset="0"/>
              </a:rPr>
              <a:t>Місце проживання: 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tx1"/>
                </a:solidFill>
                <a:latin typeface="Monotype Corsiva" pitchFamily="66" charset="0"/>
              </a:rPr>
              <a:t>с. </a:t>
            </a:r>
            <a:r>
              <a:rPr lang="uk-UA" b="1" dirty="0" err="1" smtClean="0">
                <a:solidFill>
                  <a:schemeClr val="tx1"/>
                </a:solidFill>
                <a:latin typeface="Monotype Corsiva" pitchFamily="66" charset="0"/>
              </a:rPr>
              <a:t>Ільниця</a:t>
            </a:r>
            <a:r>
              <a:rPr lang="uk-UA" b="1" dirty="0" smtClean="0">
                <a:solidFill>
                  <a:schemeClr val="tx1"/>
                </a:solidFill>
                <a:latin typeface="Monotype Corsiva" pitchFamily="66" charset="0"/>
              </a:rPr>
              <a:t>, </a:t>
            </a:r>
            <a:r>
              <a:rPr lang="uk-UA" b="1" dirty="0" err="1" smtClean="0">
                <a:solidFill>
                  <a:schemeClr val="tx1"/>
                </a:solidFill>
                <a:latin typeface="Monotype Corsiva" pitchFamily="66" charset="0"/>
              </a:rPr>
              <a:t>вул.Ворошилова</a:t>
            </a:r>
            <a:r>
              <a:rPr lang="uk-UA" b="1" dirty="0" smtClean="0">
                <a:solidFill>
                  <a:schemeClr val="tx1"/>
                </a:solidFill>
                <a:latin typeface="Monotype Corsiva" pitchFamily="66" charset="0"/>
              </a:rPr>
              <a:t>,34</a:t>
            </a:r>
            <a:endParaRPr lang="ru-RU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428596" y="2285992"/>
            <a:ext cx="4049712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357158" y="3286124"/>
            <a:ext cx="4049712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357158" y="4429132"/>
            <a:ext cx="4049712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500034" y="5715016"/>
            <a:ext cx="4049712" cy="863600"/>
          </a:xfrm>
          <a:prstGeom prst="cloud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71472" y="357166"/>
            <a:ext cx="3643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>
                <a:latin typeface="Monotype Corsiva" pitchFamily="66" charset="0"/>
              </a:rPr>
              <a:t>Дата народження </a:t>
            </a:r>
            <a:r>
              <a:rPr lang="uk-UA" b="1" dirty="0" smtClean="0">
                <a:latin typeface="Monotype Corsiva" pitchFamily="66" charset="0"/>
              </a:rPr>
              <a:t>:</a:t>
            </a:r>
            <a:r>
              <a:rPr lang="en-US" b="1" dirty="0" smtClean="0">
                <a:latin typeface="Monotype Corsiva" pitchFamily="66" charset="0"/>
              </a:rPr>
              <a:t>31 </a:t>
            </a:r>
            <a:r>
              <a:rPr lang="ru-RU" b="1" dirty="0" err="1" smtClean="0">
                <a:latin typeface="Monotype Corsiva" pitchFamily="66" charset="0"/>
              </a:rPr>
              <a:t>липня</a:t>
            </a:r>
            <a:r>
              <a:rPr lang="ru-RU" b="1" dirty="0" smtClean="0">
                <a:latin typeface="Monotype Corsiva" pitchFamily="66" charset="0"/>
              </a:rPr>
              <a:t> 1983 </a:t>
            </a:r>
            <a:r>
              <a:rPr lang="ru-RU" b="1" dirty="0" err="1" smtClean="0">
                <a:latin typeface="Monotype Corsiva" pitchFamily="66" charset="0"/>
              </a:rPr>
              <a:t>р</a:t>
            </a:r>
            <a:r>
              <a:rPr lang="uk-UA" b="1" dirty="0" smtClean="0">
                <a:latin typeface="Monotype Corsiva" pitchFamily="66" charset="0"/>
              </a:rPr>
              <a:t>оку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2910" y="2214554"/>
            <a:ext cx="3571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dirty="0">
                <a:latin typeface="Monotype Corsiva" pitchFamily="66" charset="0"/>
              </a:rPr>
              <a:t>Освіта: вища, </a:t>
            </a:r>
            <a:endParaRPr lang="uk-UA" b="1" dirty="0" smtClean="0">
              <a:latin typeface="Monotype Corsiva" pitchFamily="66" charset="0"/>
            </a:endParaRPr>
          </a:p>
          <a:p>
            <a:pPr algn="ctr" eaLnBrk="1" hangingPunct="1"/>
            <a:r>
              <a:rPr lang="uk-UA" b="1" dirty="0" smtClean="0">
                <a:latin typeface="Monotype Corsiva" pitchFamily="66" charset="0"/>
              </a:rPr>
              <a:t>Мукачівський </a:t>
            </a:r>
            <a:r>
              <a:rPr lang="uk-UA" b="1" dirty="0">
                <a:latin typeface="Monotype Corsiva" pitchFamily="66" charset="0"/>
              </a:rPr>
              <a:t>державний </a:t>
            </a:r>
            <a:r>
              <a:rPr lang="uk-UA" b="1" dirty="0" smtClean="0">
                <a:latin typeface="Monotype Corsiva" pitchFamily="66" charset="0"/>
              </a:rPr>
              <a:t> педагогічний </a:t>
            </a:r>
            <a:r>
              <a:rPr lang="uk-UA" b="1" dirty="0" err="1" smtClean="0">
                <a:latin typeface="Monotype Corsiva" pitchFamily="66" charset="0"/>
              </a:rPr>
              <a:t>іститут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000100" y="3357562"/>
            <a:ext cx="30718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dirty="0">
                <a:latin typeface="Monotype Corsiva" pitchFamily="66" charset="0"/>
              </a:rPr>
              <a:t>Спеціальність: </a:t>
            </a:r>
            <a:endParaRPr lang="uk-UA" b="1" dirty="0" smtClean="0">
              <a:latin typeface="Monotype Corsiva" pitchFamily="66" charset="0"/>
            </a:endParaRPr>
          </a:p>
          <a:p>
            <a:pPr algn="ctr" eaLnBrk="1" hangingPunct="1"/>
            <a:r>
              <a:rPr lang="uk-UA" b="1" dirty="0" smtClean="0">
                <a:latin typeface="Monotype Corsiva" pitchFamily="66" charset="0"/>
              </a:rPr>
              <a:t>дошкільне </a:t>
            </a:r>
            <a:r>
              <a:rPr lang="uk-UA" b="1" dirty="0">
                <a:latin typeface="Monotype Corsiva" pitchFamily="66" charset="0"/>
              </a:rPr>
              <a:t>виховання</a:t>
            </a:r>
            <a:endParaRPr lang="ru-RU" b="1" dirty="0">
              <a:latin typeface="Monotype Corsiva" pitchFamily="66" charset="0"/>
            </a:endParaRPr>
          </a:p>
          <a:p>
            <a:pPr algn="ctr" eaLnBrk="1" hangingPunct="1"/>
            <a:endParaRPr lang="ru-RU" dirty="0"/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571604" y="4500570"/>
            <a:ext cx="2181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>
                <a:latin typeface="Monotype Corsiva" pitchFamily="66" charset="0"/>
              </a:rPr>
              <a:t>Педагогічний стаж: </a:t>
            </a:r>
            <a:endParaRPr lang="uk-UA" b="1" dirty="0" smtClean="0">
              <a:latin typeface="Monotype Corsiva" pitchFamily="66" charset="0"/>
            </a:endParaRPr>
          </a:p>
          <a:p>
            <a:pPr algn="ctr" eaLnBrk="1" hangingPunct="1"/>
            <a:r>
              <a:rPr lang="uk-UA" b="1" dirty="0" smtClean="0">
                <a:latin typeface="Monotype Corsiva" pitchFamily="66" charset="0"/>
              </a:rPr>
              <a:t>10 </a:t>
            </a:r>
            <a:r>
              <a:rPr lang="uk-UA" b="1" dirty="0">
                <a:latin typeface="Monotype Corsiva" pitchFamily="66" charset="0"/>
              </a:rPr>
              <a:t>років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000100" y="5857892"/>
            <a:ext cx="30003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 dirty="0" err="1">
                <a:latin typeface="Monotype Corsiva" pitchFamily="66" charset="0"/>
              </a:rPr>
              <a:t>Кваліфікаційна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категорія</a:t>
            </a:r>
            <a:r>
              <a:rPr lang="ru-RU" b="1" dirty="0">
                <a:latin typeface="Monotype Corsiva" pitchFamily="66" charset="0"/>
              </a:rPr>
              <a:t> :</a:t>
            </a:r>
          </a:p>
          <a:p>
            <a:pPr algn="ctr" eaLnBrk="1" hangingPunct="1"/>
            <a:r>
              <a:rPr lang="ru-RU" b="1" dirty="0" err="1" smtClean="0">
                <a:latin typeface="Monotype Corsiva" pitchFamily="66" charset="0"/>
              </a:rPr>
              <a:t>вихователь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89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57628"/>
            <a:ext cx="9144000" cy="3000372"/>
          </a:xfrm>
        </p:spPr>
      </p:pic>
      <p:pic>
        <p:nvPicPr>
          <p:cNvPr id="7" name="Рисунок 6" descr="ima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90"/>
            <a:ext cx="2676525" cy="19288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489" y="1285861"/>
            <a:ext cx="72152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ключ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результат хороший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Упевнено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творчо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мети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іти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любов’ю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714612" y="357166"/>
            <a:ext cx="6143668" cy="928694"/>
          </a:xfrm>
          <a:prstGeom prst="ribbon2">
            <a:avLst>
              <a:gd name="adj1" fmla="val 9685"/>
              <a:gd name="adj2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кредо:</a:t>
            </a:r>
          </a:p>
        </p:txBody>
      </p:sp>
      <p:pic>
        <p:nvPicPr>
          <p:cNvPr id="10" name="Рисунок 9" descr="0_62bef_f60339a9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714620"/>
            <a:ext cx="2857500" cy="1143000"/>
          </a:xfrm>
          <a:prstGeom prst="rect">
            <a:avLst/>
          </a:prstGeom>
        </p:spPr>
      </p:pic>
      <p:pic>
        <p:nvPicPr>
          <p:cNvPr id="11" name="Рисунок 10" descr="00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4929198"/>
            <a:ext cx="952500" cy="1285875"/>
          </a:xfrm>
          <a:prstGeom prst="rect">
            <a:avLst/>
          </a:prstGeom>
        </p:spPr>
      </p:pic>
      <p:pic>
        <p:nvPicPr>
          <p:cNvPr id="12" name="Рисунок 11" descr="00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5572125"/>
            <a:ext cx="952500" cy="1285875"/>
          </a:xfrm>
          <a:prstGeom prst="rect">
            <a:avLst/>
          </a:prstGeom>
        </p:spPr>
      </p:pic>
      <p:pic>
        <p:nvPicPr>
          <p:cNvPr id="13" name="Рисунок 12" descr="bee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429000"/>
            <a:ext cx="428628" cy="428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612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57200">
              <a:spcBef>
                <a:spcPct val="0"/>
              </a:spcBef>
              <a:defRPr/>
            </a:pP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дітей 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1071546"/>
            <a:ext cx="6143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Проблемне питання, </a:t>
            </a:r>
            <a:br>
              <a:rPr lang="uk-UA" sz="4000" b="1" i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4000" b="1" i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 яким працюю:</a:t>
            </a:r>
            <a:endParaRPr lang="ru-RU" sz="4000" dirty="0"/>
          </a:p>
        </p:txBody>
      </p:sp>
      <p:pic>
        <p:nvPicPr>
          <p:cNvPr id="10" name="Содержимое 3" descr="49da008258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Лента лицом вниз 5"/>
          <p:cNvSpPr/>
          <p:nvPr/>
        </p:nvSpPr>
        <p:spPr>
          <a:xfrm>
            <a:off x="1643042" y="0"/>
            <a:ext cx="5857916" cy="1214422"/>
          </a:xfrm>
          <a:prstGeom prst="ribbon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Завдання розвитку мовлення дошкільників.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57290" y="1428736"/>
            <a:ext cx="2714644" cy="1285884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Виховання звукової культури мовлення.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4282" y="3286124"/>
            <a:ext cx="2714644" cy="1357322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Навчання грамоти.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42976" y="5500678"/>
            <a:ext cx="2786082" cy="1357322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Формування граматичної будови мовлення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572000" y="5572116"/>
            <a:ext cx="3143272" cy="1285884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Ознайомлення з художньою літературою та </a:t>
            </a:r>
            <a:r>
              <a:rPr lang="uk-UA" b="1" dirty="0" err="1" smtClean="0">
                <a:solidFill>
                  <a:schemeClr val="tx1"/>
                </a:solidFill>
              </a:rPr>
              <a:t>фолькльором</a:t>
            </a:r>
            <a:r>
              <a:rPr lang="uk-UA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429256" y="3214686"/>
            <a:ext cx="2714644" cy="1285884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Розвиток</a:t>
            </a:r>
          </a:p>
          <a:p>
            <a:pPr algn="ctr"/>
            <a:r>
              <a:rPr lang="uk-UA" b="1" dirty="0" err="1" smtClean="0">
                <a:solidFill>
                  <a:schemeClr val="tx1"/>
                </a:solidFill>
              </a:rPr>
              <a:t>звязного</a:t>
            </a:r>
            <a:r>
              <a:rPr lang="uk-UA" b="1" dirty="0" smtClean="0">
                <a:solidFill>
                  <a:schemeClr val="tx1"/>
                </a:solidFill>
              </a:rPr>
              <a:t> мовлення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643438" y="1428736"/>
            <a:ext cx="2714644" cy="1285884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Розвиток словника.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12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2285992"/>
            <a:ext cx="3786214" cy="3376621"/>
          </a:xfrm>
          <a:prstGeom prst="rect">
            <a:avLst/>
          </a:prstGeom>
        </p:spPr>
      </p:pic>
      <p:pic>
        <p:nvPicPr>
          <p:cNvPr id="14" name="Рисунок 13" descr="apogoda-6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214290"/>
            <a:ext cx="1095375" cy="9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500034" y="1214422"/>
            <a:ext cx="8229600" cy="491174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Звязне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описова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розповідь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сюжетна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розповідь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розповідьз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спрямовані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звязного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монологічного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Звукова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культура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промовляння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чистомовок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фонематичного слуху,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правильної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вимови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розповіді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звуконаслідуванням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для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артикуляційного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апарата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на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мовленнєвого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Словникова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робота: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відгадуваннязагадок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приказками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прислівями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заучування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Граматика</a:t>
            </a: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граматики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складання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розповіді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зі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словами, в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допускають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помилки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Своєчасно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сформована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мовленнєва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компетентність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віці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є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головною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умовою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подальшого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успішного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57158" y="0"/>
            <a:ext cx="8429684" cy="1428736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10" y="274638"/>
            <a:ext cx="8043890" cy="86834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Методи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реалізації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завдань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із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розвитку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мовлення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дітей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  <p:pic>
        <p:nvPicPr>
          <p:cNvPr id="11" name="Рисунок 10" descr="295148df2be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5857892"/>
            <a:ext cx="571504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WSGwRrUAH2ZGoyuVeu7RnLX4nzmgGtak7yNG7pbK2pxgxrvesuvzvVBw1r3cRgSYmlj76IL8tul_K1NpU-RZS5KWoEcPMhIPyjAReS-u9Rs_zbfZv9rTE227x4T7bPpjy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285728"/>
            <a:ext cx="8424936" cy="7572405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побудова </a:t>
            </a:r>
            <a:r>
              <a:rPr lang="uk-UA" sz="2400" dirty="0"/>
              <a:t>заняття у вигляді словесних подорожей (у світ казки, фантазії, природи, мистецтва, звуків, фарб, книги тощо), які можна провести у формі як </a:t>
            </a:r>
            <a:r>
              <a:rPr lang="uk-UA" sz="2400" dirty="0">
                <a:solidFill>
                  <a:srgbClr val="FF0000"/>
                </a:solidFill>
              </a:rPr>
              <a:t>діалогу, так і </a:t>
            </a:r>
            <a:r>
              <a:rPr lang="uk-UA" sz="2400" dirty="0" err="1">
                <a:solidFill>
                  <a:srgbClr val="FF0000"/>
                </a:solidFill>
              </a:rPr>
              <a:t>полілогу</a:t>
            </a:r>
            <a:r>
              <a:rPr lang="uk-UA" sz="2400" dirty="0" smtClean="0">
                <a:solidFill>
                  <a:srgbClr val="FF0000"/>
                </a:solidFill>
              </a:rPr>
              <a:t>.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endParaRPr lang="uk-UA" sz="2400" dirty="0" smtClean="0">
              <a:solidFill>
                <a:srgbClr val="FF0000"/>
              </a:solidFill>
            </a:endParaRPr>
          </a:p>
          <a:p>
            <a:pPr algn="just"/>
            <a:r>
              <a:rPr lang="uk-UA" sz="2400" b="1" dirty="0" err="1" smtClean="0">
                <a:solidFill>
                  <a:srgbClr val="FF0000"/>
                </a:solidFill>
              </a:rPr>
              <a:t>Полілог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>
                <a:solidFill>
                  <a:srgbClr val="FF0000"/>
                </a:solidFill>
              </a:rPr>
              <a:t>—</a:t>
            </a:r>
            <a:r>
              <a:rPr lang="uk-UA" sz="2400" dirty="0"/>
              <a:t> проблемна, </a:t>
            </a:r>
            <a:r>
              <a:rPr lang="uk-UA" sz="2400" dirty="0" err="1"/>
              <a:t>нерепродуктивна</a:t>
            </a:r>
            <a:r>
              <a:rPr lang="uk-UA" sz="2400" dirty="0"/>
              <a:t> бесіда (у репродуктивній бесіді відповіді майже на всі </a:t>
            </a:r>
            <a:r>
              <a:rPr lang="uk-UA" sz="2400" dirty="0" smtClean="0"/>
              <a:t>запитання</a:t>
            </a:r>
            <a:r>
              <a:rPr lang="uk-UA" sz="2400" dirty="0"/>
              <a:t>, які ставить вихователь, дітям уже відомі, тож мета — виявити лише, наскільки діти засвоїли </a:t>
            </a:r>
            <a:r>
              <a:rPr lang="uk-UA" sz="2400" dirty="0" smtClean="0"/>
              <a:t>навчальний матеріал)</a:t>
            </a:r>
            <a:r>
              <a:rPr lang="uk-UA" sz="2400" dirty="0" err="1" smtClean="0"/>
              <a:t>.</a:t>
            </a:r>
            <a:r>
              <a:rPr lang="uk-UA" sz="2400" i="1" dirty="0" err="1" smtClean="0">
                <a:solidFill>
                  <a:srgbClr val="C00000"/>
                </a:solidFill>
              </a:rPr>
              <a:t>Нерепродуктивна</a:t>
            </a:r>
            <a:r>
              <a:rPr lang="uk-UA" sz="2400" i="1" dirty="0" smtClean="0">
                <a:solidFill>
                  <a:srgbClr val="C00000"/>
                </a:solidFill>
              </a:rPr>
              <a:t> </a:t>
            </a:r>
            <a:r>
              <a:rPr lang="uk-UA" sz="2400" i="1" dirty="0">
                <a:solidFill>
                  <a:srgbClr val="C00000"/>
                </a:solidFill>
              </a:rPr>
              <a:t>бесіда </a:t>
            </a:r>
            <a:r>
              <a:rPr lang="uk-UA" sz="2400" dirty="0"/>
              <a:t>— це спільний пошук відповідей на проблемні </a:t>
            </a:r>
            <a:r>
              <a:rPr lang="uk-UA" sz="2400" dirty="0" smtClean="0"/>
              <a:t>запитання у </a:t>
            </a:r>
            <a:r>
              <a:rPr lang="uk-UA" sz="2400" dirty="0"/>
              <a:t>процесі обговорення.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63691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Ефективні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методи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роботи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дітьми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33953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rPr>
              <a:t>Мовленнєвий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 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розвиток дитини проходить: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57200" y="1357299"/>
            <a:ext cx="8229600" cy="4768865"/>
          </a:xfrm>
          <a:prstGeom prst="rect">
            <a:avLst/>
          </a:prstGeom>
        </p:spPr>
        <p:txBody>
          <a:bodyPr/>
          <a:lstStyle/>
          <a:p>
            <a:pPr marL="3886200" marR="0" lvl="8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Через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гру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індивідуальний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підхід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кожної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дитини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час занять,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прогулянок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свят,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розваг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4357695"/>
            <a:ext cx="6929487" cy="2500306"/>
          </a:xfrm>
          <a:prstGeom prst="rect">
            <a:avLst/>
          </a:prstGeom>
        </p:spPr>
      </p:pic>
      <p:pic>
        <p:nvPicPr>
          <p:cNvPr id="5" name="Рисунок 4" descr="http://ia104.odnoklassniki.ru/getImage?photoId=501521687329&amp;photoType=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71744"/>
            <a:ext cx="3214710" cy="214314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apogoda-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285728"/>
            <a:ext cx="1095375" cy="962025"/>
          </a:xfrm>
          <a:prstGeom prst="rect">
            <a:avLst/>
          </a:prstGeom>
        </p:spPr>
      </p:pic>
      <p:pic>
        <p:nvPicPr>
          <p:cNvPr id="3074" name="Picture 2" descr="C:\Users\Садик\Desktop\Палош\DSC03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11" y="1643050"/>
            <a:ext cx="4258675" cy="3500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</TotalTime>
  <Words>488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Spring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Ефективні методи роботи з дітьми </vt:lpstr>
      <vt:lpstr>Слайд 9</vt:lpstr>
      <vt:lpstr>Слайд 10</vt:lpstr>
      <vt:lpstr>Активності дітей сприяють  творчі завдання, звертання до їхнього особистого досвіду, а не елементами готових чужих знань, які ми їй транслюємо. </vt:lpstr>
      <vt:lpstr>Слайд 12</vt:lpstr>
      <vt:lpstr>Слайд 13</vt:lpstr>
      <vt:lpstr>Оптимізація мовленнєвої роботи з дітьми в розвивальному середовищі дошкільного навчального закладу</vt:lpstr>
      <vt:lpstr>Слайд 15</vt:lpstr>
      <vt:lpstr>Слайд 16</vt:lpstr>
      <vt:lpstr>Слайд 17</vt:lpstr>
      <vt:lpstr>Слайд 18</vt:lpstr>
      <vt:lpstr>Дякую за увагу.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Освітня лінія «МОВЛЕННЯ ДИТИНИ»</dc:title>
  <dc:creator>Admin</dc:creator>
  <cp:lastModifiedBy>Андрей</cp:lastModifiedBy>
  <cp:revision>125</cp:revision>
  <dcterms:created xsi:type="dcterms:W3CDTF">2012-11-07T18:17:55Z</dcterms:created>
  <dcterms:modified xsi:type="dcterms:W3CDTF">2014-02-19T12:40:59Z</dcterms:modified>
</cp:coreProperties>
</file>