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XIM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5" autoAdjust="0"/>
    <p:restoredTop sz="94622" autoAdjust="0"/>
  </p:normalViewPr>
  <p:slideViewPr>
    <p:cSldViewPr>
      <p:cViewPr>
        <p:scale>
          <a:sx n="89" d="100"/>
          <a:sy n="89" d="100"/>
        </p:scale>
        <p:origin x="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18249-DD92-42EE-AAF4-BEC721E2C020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DEBE9-FB0B-4531-8A50-8FF6BC287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EBE9-FB0B-4531-8A50-8FF6BC287229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B88A1-EC7A-41F2-BD01-28C3F30F3BB5}" type="datetimeFigureOut">
              <a:rPr lang="ru-RU" smtClean="0"/>
              <a:pPr/>
              <a:t>07.03.2014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F05AC-287D-4D60-967C-76FD6ECBD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XIM\Downloads\&#1048;z-mf-Spirit-Klassnaya-muzyka-dlya-prezentacii(muzofon.com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XIM\Desktop\SSM12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357818" y="428604"/>
            <a:ext cx="3571900" cy="5699009"/>
          </a:xfrm>
          <a:prstGeom prst="rect">
            <a:avLst/>
          </a:prstGeom>
          <a:noFill/>
        </p:spPr>
      </p:pic>
      <p:pic>
        <p:nvPicPr>
          <p:cNvPr id="1028" name="Picture 4" descr="C:\Users\MAXIM\Desktop\330026694634_0413_srrsryorss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43174" y="2143116"/>
            <a:ext cx="428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b="1" dirty="0" smtClean="0"/>
          </a:p>
          <a:p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вихователя</a:t>
            </a:r>
          </a:p>
          <a:p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Іршавського</a:t>
            </a: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дошкільного </a:t>
            </a:r>
          </a:p>
          <a:p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навчального </a:t>
            </a:r>
          </a:p>
          <a:p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закладу №1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219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571480"/>
            <a:ext cx="42148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Портфол</a:t>
            </a:r>
            <a:r>
              <a:rPr lang="uk-UA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іо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1285860"/>
            <a:ext cx="42629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Плескач</a:t>
            </a:r>
          </a:p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Вікторії Вікторівни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Иz-mf-Spirit-Klassnaya-muzyka-dlya-prezentacii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 dir="ld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MAXIM\Desktop\let+foni+2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28604"/>
            <a:ext cx="871543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/>
              <a:t>Характерні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особливості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методів</a:t>
            </a:r>
            <a:r>
              <a:rPr lang="ru-RU" sz="4400" b="1" dirty="0" smtClean="0"/>
              <a:t> </a:t>
            </a:r>
          </a:p>
          <a:p>
            <a:r>
              <a:rPr lang="uk-UA" sz="3600" dirty="0" err="1" smtClean="0"/>
              <a:t>-оптимальна</a:t>
            </a:r>
            <a:r>
              <a:rPr lang="uk-UA" sz="3600" dirty="0" smtClean="0"/>
              <a:t> активізація дітей </a:t>
            </a:r>
          </a:p>
          <a:p>
            <a:r>
              <a:rPr lang="uk-UA" sz="3600" dirty="0" err="1" smtClean="0"/>
              <a:t>-спільна</a:t>
            </a:r>
            <a:r>
              <a:rPr lang="uk-UA" sz="3600" dirty="0" smtClean="0"/>
              <a:t> робота вихователя та дітей  у режимі рівноправного спілкування</a:t>
            </a:r>
          </a:p>
          <a:p>
            <a:r>
              <a:rPr lang="uk-UA" sz="3600" dirty="0" err="1" smtClean="0"/>
              <a:t>-створення</a:t>
            </a:r>
            <a:r>
              <a:rPr lang="uk-UA" sz="3600" dirty="0" smtClean="0"/>
              <a:t> умов для переживання успіху кожним учасником педагогічної взаємодії </a:t>
            </a:r>
          </a:p>
          <a:p>
            <a:r>
              <a:rPr lang="uk-UA" sz="3600" dirty="0" err="1" smtClean="0"/>
              <a:t>-обов</a:t>
            </a:r>
            <a:r>
              <a:rPr lang="en-US" sz="3600" dirty="0" smtClean="0"/>
              <a:t>`</a:t>
            </a:r>
            <a:r>
              <a:rPr lang="ru-RU" sz="3600" dirty="0" err="1" smtClean="0"/>
              <a:t>язкова</a:t>
            </a:r>
            <a:r>
              <a:rPr lang="ru-RU" sz="3600" dirty="0" smtClean="0"/>
              <a:t> </a:t>
            </a:r>
            <a:r>
              <a:rPr lang="ru-RU" sz="3600" dirty="0" err="1" smtClean="0"/>
              <a:t>рефлек</a:t>
            </a:r>
            <a:r>
              <a:rPr lang="uk-UA" sz="3600" dirty="0" err="1" smtClean="0"/>
              <a:t>сія</a:t>
            </a:r>
            <a:r>
              <a:rPr lang="uk-UA" sz="3600" dirty="0" smtClean="0"/>
              <a:t> процесу навчання і виховання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MAXIM\Desktop\let+foni+2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571480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Прийоми розвитку мовлення </a:t>
            </a:r>
            <a:endParaRPr lang="ru-RU" sz="2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4929198"/>
            <a:ext cx="2214578" cy="12858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/>
                </a:solidFill>
              </a:rPr>
              <a:t>Складання розповіді за схемою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1428736"/>
            <a:ext cx="2214578" cy="12858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/>
                </a:solidFill>
              </a:rPr>
              <a:t>Суміжне мовлення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4929198"/>
            <a:ext cx="2214578" cy="12858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Переказ літературного твору та складання розповіді за опорними  предметами, іграшками, малюнками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MAXIM\Desktop\Презентація\SSM16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496"/>
            <a:ext cx="3058527" cy="1936705"/>
          </a:xfrm>
          <a:prstGeom prst="rect">
            <a:avLst/>
          </a:prstGeom>
          <a:noFill/>
        </p:spPr>
      </p:pic>
      <p:pic>
        <p:nvPicPr>
          <p:cNvPr id="3075" name="Picture 3" descr="C:\Users\MAXIM\Desktop\Презентація\SSM16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857496"/>
            <a:ext cx="3071834" cy="19506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1428736"/>
            <a:ext cx="2143140" cy="128588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/>
                </a:solidFill>
              </a:rPr>
              <a:t>Коментоване малювання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MAXIM\Desktop\let+foni+2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928726" y="285728"/>
            <a:ext cx="10929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/>
              <a:t>Інноваційні технології розвитку мовлення </a:t>
            </a:r>
            <a:endParaRPr lang="ru-RU" sz="36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571612"/>
            <a:ext cx="3000396" cy="250033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Використання спадщини В.Сухомлинського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9322" y="3857628"/>
            <a:ext cx="3000396" cy="278608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</a:rPr>
              <a:t>Виховання казкою Л.Б.</a:t>
            </a:r>
            <a:r>
              <a:rPr lang="uk-UA" b="1" i="1" dirty="0" err="1" smtClean="0">
                <a:solidFill>
                  <a:schemeClr val="tx1"/>
                </a:solidFill>
              </a:rPr>
              <a:t>Фесюкової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MAXIM\Desktop\IMG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714884"/>
            <a:ext cx="1993847" cy="1495385"/>
          </a:xfrm>
          <a:prstGeom prst="rect">
            <a:avLst/>
          </a:prstGeom>
          <a:noFill/>
        </p:spPr>
      </p:pic>
      <p:pic>
        <p:nvPicPr>
          <p:cNvPr id="3075" name="Picture 3" descr="C:\Users\MAXIM\Desktop\IMG_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86256"/>
            <a:ext cx="4572032" cy="2428892"/>
          </a:xfrm>
          <a:prstGeom prst="rect">
            <a:avLst/>
          </a:prstGeom>
          <a:noFill/>
        </p:spPr>
      </p:pic>
      <p:pic>
        <p:nvPicPr>
          <p:cNvPr id="3076" name="Picture 4" descr="C:\Users\MAXIM\Desktop\IMG_0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571612"/>
            <a:ext cx="3857652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MAXIM\Desktop\let+foni+2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00166" y="0"/>
            <a:ext cx="58579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Поради батькам</a:t>
            </a:r>
            <a:endParaRPr lang="ru-RU" sz="40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857232"/>
            <a:ext cx="800105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• Не </a:t>
            </a:r>
            <a:r>
              <a:rPr lang="ru-RU" sz="1600" dirty="0" err="1" smtClean="0"/>
              <a:t>повторюйте</a:t>
            </a:r>
            <a:r>
              <a:rPr lang="ru-RU" sz="1600" dirty="0" smtClean="0"/>
              <a:t> за </a:t>
            </a:r>
            <a:r>
              <a:rPr lang="ru-RU" sz="1600" dirty="0" err="1" smtClean="0"/>
              <a:t>дитиною</a:t>
            </a:r>
            <a:r>
              <a:rPr lang="ru-RU" sz="1600" dirty="0" smtClean="0"/>
              <a:t> </a:t>
            </a:r>
            <a:r>
              <a:rPr lang="ru-RU" sz="1600" dirty="0" err="1" smtClean="0"/>
              <a:t>неправильної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вимови</a:t>
            </a:r>
            <a:r>
              <a:rPr lang="ru-RU" sz="1600" dirty="0" smtClean="0"/>
              <a:t> </a:t>
            </a:r>
            <a:r>
              <a:rPr lang="ru-RU" sz="1600" dirty="0" err="1" smtClean="0"/>
              <a:t>звуків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Розмовляйте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дитиною</a:t>
            </a:r>
            <a:r>
              <a:rPr lang="ru-RU" sz="1600" dirty="0" smtClean="0"/>
              <a:t>, правильно </a:t>
            </a:r>
            <a:r>
              <a:rPr lang="ru-RU" sz="1600" dirty="0" err="1" smtClean="0"/>
              <a:t>вимовляючи</a:t>
            </a:r>
            <a:r>
              <a:rPr lang="ru-RU" sz="1600" dirty="0" smtClean="0"/>
              <a:t> слова.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Своєчасно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виправляйте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неправильну</a:t>
            </a:r>
            <a:r>
              <a:rPr lang="ru-RU" sz="1600" dirty="0" smtClean="0"/>
              <a:t> </a:t>
            </a:r>
            <a:r>
              <a:rPr lang="ru-RU" sz="1600" dirty="0" err="1" smtClean="0"/>
              <a:t>звуковимову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Якщо</a:t>
            </a:r>
            <a:r>
              <a:rPr lang="ru-RU" sz="1600" dirty="0" smtClean="0"/>
              <a:t> </a:t>
            </a:r>
            <a:r>
              <a:rPr lang="ru-RU" sz="1600" dirty="0" err="1" smtClean="0"/>
              <a:t>мовлення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вашої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дитини</a:t>
            </a:r>
            <a:r>
              <a:rPr lang="ru-RU" sz="1600" dirty="0" smtClean="0"/>
              <a:t> </a:t>
            </a:r>
            <a:r>
              <a:rPr lang="ru-RU" sz="1600" dirty="0" err="1" smtClean="0"/>
              <a:t>нечітке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незрозуміле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оточення</a:t>
            </a:r>
            <a:r>
              <a:rPr lang="ru-RU" sz="1600" dirty="0" smtClean="0"/>
              <a:t>, </a:t>
            </a:r>
            <a:r>
              <a:rPr lang="ru-RU" sz="1600" dirty="0" err="1" smtClean="0"/>
              <a:t>зверніться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вчителя-логопеда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Вірші</a:t>
            </a:r>
            <a:r>
              <a:rPr lang="ru-RU" sz="1600" dirty="0" smtClean="0"/>
              <a:t>, </a:t>
            </a:r>
            <a:r>
              <a:rPr lang="ru-RU" sz="1600" dirty="0" err="1" smtClean="0"/>
              <a:t>чистомовки</a:t>
            </a:r>
            <a:r>
              <a:rPr lang="ru-RU" sz="1600" dirty="0" smtClean="0"/>
              <a:t>, </a:t>
            </a:r>
            <a:r>
              <a:rPr lang="ru-RU" sz="1600" dirty="0" err="1" smtClean="0"/>
              <a:t>скоромовки</a:t>
            </a:r>
            <a:r>
              <a:rPr lang="ru-RU" sz="1600" dirty="0" smtClean="0"/>
              <a:t> </a:t>
            </a:r>
            <a:r>
              <a:rPr lang="ru-RU" sz="1600" dirty="0" err="1" smtClean="0"/>
              <a:t>стануть</a:t>
            </a:r>
            <a:r>
              <a:rPr lang="ru-RU" sz="1600" dirty="0" smtClean="0"/>
              <a:t> </a:t>
            </a:r>
            <a:r>
              <a:rPr lang="ru-RU" sz="1600" dirty="0" err="1" smtClean="0"/>
              <a:t>надійними</a:t>
            </a:r>
            <a:r>
              <a:rPr lang="ru-RU" sz="1600" dirty="0" smtClean="0"/>
              <a:t> </a:t>
            </a:r>
            <a:r>
              <a:rPr lang="ru-RU" sz="1600" dirty="0" err="1" smtClean="0"/>
              <a:t>помічниками</a:t>
            </a:r>
            <a:r>
              <a:rPr lang="ru-RU" sz="1600" dirty="0" smtClean="0"/>
              <a:t> у </a:t>
            </a:r>
            <a:r>
              <a:rPr lang="ru-RU" sz="1600" dirty="0" err="1" smtClean="0"/>
              <a:t>вихованні</a:t>
            </a:r>
            <a:r>
              <a:rPr lang="ru-RU" sz="1600" dirty="0" smtClean="0"/>
              <a:t> правильного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виразного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мовлення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вашої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дитини</a:t>
            </a:r>
            <a:r>
              <a:rPr lang="ru-RU" sz="1600" dirty="0" smtClean="0"/>
              <a:t>.</a:t>
            </a:r>
          </a:p>
          <a:p>
            <a:r>
              <a:rPr lang="uk-UA" sz="1600" dirty="0" smtClean="0"/>
              <a:t> </a:t>
            </a:r>
            <a:r>
              <a:rPr lang="ru-RU" sz="1600" dirty="0" smtClean="0"/>
              <a:t>• </a:t>
            </a:r>
            <a:r>
              <a:rPr lang="ru-RU" sz="1600" dirty="0" err="1" smtClean="0"/>
              <a:t>Постійно</a:t>
            </a:r>
            <a:r>
              <a:rPr lang="ru-RU" sz="1600" dirty="0" smtClean="0"/>
              <a:t> </a:t>
            </a:r>
            <a:r>
              <a:rPr lang="ru-RU" sz="1600" dirty="0" err="1" smtClean="0"/>
              <a:t>стежте</a:t>
            </a:r>
            <a:r>
              <a:rPr lang="ru-RU" sz="1600" dirty="0" smtClean="0"/>
              <a:t> за </a:t>
            </a:r>
            <a:r>
              <a:rPr lang="ru-RU" sz="1600" dirty="0" err="1" smtClean="0"/>
              <a:t>правильністю</a:t>
            </a:r>
            <a:r>
              <a:rPr lang="ru-RU" sz="1600" dirty="0" smtClean="0"/>
              <a:t> </a:t>
            </a:r>
            <a:r>
              <a:rPr lang="ru-RU" sz="1600" dirty="0" err="1" smtClean="0"/>
              <a:t>мовлення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дітей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Своєчасно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виправляйте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граматичні</a:t>
            </a:r>
            <a:r>
              <a:rPr lang="ru-RU" sz="1600" dirty="0" smtClean="0"/>
              <a:t> </a:t>
            </a:r>
            <a:r>
              <a:rPr lang="ru-RU" sz="1600" dirty="0" err="1" smtClean="0"/>
              <a:t>помилки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Не </a:t>
            </a:r>
            <a:r>
              <a:rPr lang="ru-RU" sz="1600" dirty="0" err="1" smtClean="0"/>
              <a:t>втручайтесь</a:t>
            </a:r>
            <a:r>
              <a:rPr lang="ru-RU" sz="1600" dirty="0" smtClean="0"/>
              <a:t> у </a:t>
            </a:r>
            <a:r>
              <a:rPr lang="ru-RU" sz="1600" dirty="0" err="1" smtClean="0"/>
              <a:t>дитячі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розповіді</a:t>
            </a:r>
            <a:r>
              <a:rPr lang="ru-RU" sz="1600" dirty="0" smtClean="0"/>
              <a:t>, </a:t>
            </a:r>
            <a:r>
              <a:rPr lang="ru-RU" sz="1600" dirty="0" err="1" smtClean="0"/>
              <a:t>спочатку</a:t>
            </a:r>
            <a:r>
              <a:rPr lang="ru-RU" sz="1600" dirty="0" smtClean="0"/>
              <a:t> </a:t>
            </a:r>
            <a:r>
              <a:rPr lang="ru-RU" sz="1600" dirty="0" err="1" smtClean="0"/>
              <a:t>вислухайте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дитину</a:t>
            </a:r>
            <a:r>
              <a:rPr lang="ru-RU" sz="1600" dirty="0" smtClean="0"/>
              <a:t>, а </a:t>
            </a:r>
            <a:r>
              <a:rPr lang="ru-RU" sz="1600" dirty="0" err="1" smtClean="0"/>
              <a:t>потім</a:t>
            </a:r>
            <a:r>
              <a:rPr lang="ru-RU" sz="1600" dirty="0" smtClean="0"/>
              <a:t> </a:t>
            </a:r>
            <a:r>
              <a:rPr lang="ru-RU" sz="1600" dirty="0" err="1" smtClean="0"/>
              <a:t>виправляйте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помилку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У </a:t>
            </a:r>
            <a:r>
              <a:rPr lang="ru-RU" sz="1600" dirty="0" err="1" smtClean="0"/>
              <a:t>двомовних</a:t>
            </a:r>
            <a:r>
              <a:rPr lang="ru-RU" sz="1600" dirty="0" smtClean="0"/>
              <a:t> </a:t>
            </a:r>
            <a:r>
              <a:rPr lang="ru-RU" sz="1600" dirty="0" err="1" smtClean="0"/>
              <a:t>сім'ях</a:t>
            </a:r>
            <a:r>
              <a:rPr lang="ru-RU" sz="1600" dirty="0" smtClean="0"/>
              <a:t> </a:t>
            </a:r>
            <a:r>
              <a:rPr lang="ru-RU" sz="1600" dirty="0" err="1" smtClean="0"/>
              <a:t>завжди</a:t>
            </a:r>
            <a:r>
              <a:rPr lang="ru-RU" sz="1600" dirty="0" smtClean="0"/>
              <a:t> </a:t>
            </a:r>
            <a:r>
              <a:rPr lang="ru-RU" sz="1600" dirty="0" err="1" smtClean="0"/>
              <a:t>звертайте</a:t>
            </a:r>
            <a:r>
              <a:rPr lang="ru-RU" sz="1600" dirty="0" smtClean="0"/>
              <a:t> </a:t>
            </a:r>
            <a:r>
              <a:rPr lang="ru-RU" sz="1600" dirty="0" err="1" smtClean="0"/>
              <a:t>увагу</a:t>
            </a:r>
            <a:r>
              <a:rPr lang="ru-RU" sz="1600" dirty="0" smtClean="0"/>
              <a:t> на те, </a:t>
            </a:r>
            <a:r>
              <a:rPr lang="ru-RU" sz="1600" dirty="0" err="1" smtClean="0"/>
              <a:t>якою</a:t>
            </a:r>
            <a:r>
              <a:rPr lang="ru-RU" sz="1600" dirty="0" smtClean="0"/>
              <a:t> </a:t>
            </a:r>
            <a:r>
              <a:rPr lang="ru-RU" sz="1600" dirty="0" err="1" smtClean="0"/>
              <a:t>мовою</a:t>
            </a:r>
            <a:r>
              <a:rPr lang="ru-RU" sz="1600" dirty="0" smtClean="0"/>
              <a:t> говорить ваша </a:t>
            </a:r>
            <a:r>
              <a:rPr lang="ru-RU" sz="1600" dirty="0" err="1" smtClean="0"/>
              <a:t>дитина</a:t>
            </a:r>
            <a:r>
              <a:rPr lang="ru-RU" sz="1600" dirty="0" smtClean="0"/>
              <a:t>, </a:t>
            </a:r>
            <a:r>
              <a:rPr lang="ru-RU" sz="1600" dirty="0" err="1" smtClean="0"/>
              <a:t>виправляйте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помилки</a:t>
            </a:r>
            <a:r>
              <a:rPr lang="ru-RU" sz="1600" dirty="0" smtClean="0"/>
              <a:t> </a:t>
            </a:r>
            <a:r>
              <a:rPr lang="ru-RU" sz="1600" dirty="0" err="1" smtClean="0"/>
              <a:t>двомовності</a:t>
            </a:r>
            <a:r>
              <a:rPr lang="uk-UA" sz="1600" dirty="0" smtClean="0"/>
              <a:t>.</a:t>
            </a:r>
            <a:endParaRPr lang="ru-RU" sz="1600" dirty="0" smtClean="0"/>
          </a:p>
          <a:p>
            <a:r>
              <a:rPr lang="uk-UA" sz="1600" dirty="0" smtClean="0"/>
              <a:t> </a:t>
            </a:r>
            <a:r>
              <a:rPr lang="ru-RU" sz="1600" dirty="0" smtClean="0"/>
              <a:t>• </a:t>
            </a:r>
            <a:r>
              <a:rPr lang="ru-RU" sz="1600" dirty="0" err="1" smtClean="0"/>
              <a:t>Використовуйте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кожну</a:t>
            </a:r>
            <a:r>
              <a:rPr lang="ru-RU" sz="1600" dirty="0" smtClean="0"/>
              <a:t> </a:t>
            </a:r>
            <a:r>
              <a:rPr lang="ru-RU" sz="1600" dirty="0" err="1" smtClean="0"/>
              <a:t>вільну</a:t>
            </a:r>
            <a:r>
              <a:rPr lang="ru-RU" sz="1600" dirty="0" smtClean="0"/>
              <a:t> </a:t>
            </a:r>
            <a:r>
              <a:rPr lang="ru-RU" sz="1600" dirty="0" err="1" smtClean="0"/>
              <a:t>хвилину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розмови</a:t>
            </a:r>
            <a:r>
              <a:rPr lang="ru-RU" sz="1600" dirty="0" smtClean="0"/>
              <a:t>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дитиною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Пам'ятайте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головними</a:t>
            </a:r>
            <a:r>
              <a:rPr lang="ru-RU" sz="1600" dirty="0" smtClean="0"/>
              <a:t> </a:t>
            </a:r>
            <a:r>
              <a:rPr lang="ru-RU" sz="1600" dirty="0" err="1" smtClean="0"/>
              <a:t>й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провідними</a:t>
            </a:r>
            <a:r>
              <a:rPr lang="ru-RU" sz="1600" dirty="0" smtClean="0"/>
              <a:t> </a:t>
            </a:r>
            <a:r>
              <a:rPr lang="ru-RU" sz="1600" dirty="0" err="1" smtClean="0"/>
              <a:t>співрозмовниками</a:t>
            </a:r>
            <a:r>
              <a:rPr lang="ru-RU" sz="1600" dirty="0" smtClean="0"/>
              <a:t> в </a:t>
            </a:r>
            <a:r>
              <a:rPr lang="ru-RU" sz="1600" dirty="0" err="1" smtClean="0"/>
              <a:t>родині</a:t>
            </a:r>
            <a:r>
              <a:rPr lang="ru-RU" sz="1600" dirty="0" smtClean="0"/>
              <a:t> </a:t>
            </a:r>
            <a:r>
              <a:rPr lang="ru-RU" sz="1600" dirty="0" err="1" smtClean="0"/>
              <a:t>є</a:t>
            </a:r>
            <a:r>
              <a:rPr lang="ru-RU" sz="1600" dirty="0" smtClean="0"/>
              <a:t> </a:t>
            </a:r>
            <a:r>
              <a:rPr lang="ru-RU" sz="1600" dirty="0" err="1" smtClean="0"/>
              <a:t>мати</a:t>
            </a:r>
            <a:r>
              <a:rPr lang="ru-RU" sz="1600" dirty="0" smtClean="0"/>
              <a:t>, </a:t>
            </a:r>
            <a:r>
              <a:rPr lang="ru-RU" sz="1600" dirty="0" err="1" smtClean="0"/>
              <a:t>батько</a:t>
            </a:r>
            <a:r>
              <a:rPr lang="ru-RU" sz="1600" dirty="0" smtClean="0"/>
              <a:t>, </a:t>
            </a:r>
            <a:r>
              <a:rPr lang="ru-RU" sz="1600" dirty="0" err="1" smtClean="0"/>
              <a:t>дідусь</a:t>
            </a:r>
            <a:r>
              <a:rPr lang="ru-RU" sz="1600" dirty="0" smtClean="0"/>
              <a:t> </a:t>
            </a:r>
            <a:r>
              <a:rPr lang="ru-RU" sz="1600" dirty="0" err="1" smtClean="0"/>
              <a:t>чи</a:t>
            </a:r>
            <a:r>
              <a:rPr lang="ru-RU" sz="1600" dirty="0" smtClean="0"/>
              <a:t> бабуся.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Запропонуйте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дитині</a:t>
            </a:r>
            <a:r>
              <a:rPr lang="ru-RU" sz="1600" dirty="0" smtClean="0"/>
              <a:t> </a:t>
            </a:r>
            <a:r>
              <a:rPr lang="ru-RU" sz="1600" dirty="0" err="1" smtClean="0"/>
              <a:t>змагання</a:t>
            </a:r>
            <a:r>
              <a:rPr lang="ru-RU" sz="1600" dirty="0" smtClean="0"/>
              <a:t> «Чия </a:t>
            </a:r>
            <a:r>
              <a:rPr lang="ru-RU" sz="1600" dirty="0" err="1" smtClean="0"/>
              <a:t>казка</a:t>
            </a:r>
            <a:r>
              <a:rPr lang="ru-RU" sz="1600" dirty="0" smtClean="0"/>
              <a:t> </a:t>
            </a:r>
            <a:r>
              <a:rPr lang="ru-RU" sz="1600" dirty="0" err="1" smtClean="0"/>
              <a:t>краща</a:t>
            </a:r>
            <a:r>
              <a:rPr lang="ru-RU" sz="1600" dirty="0" smtClean="0"/>
              <a:t>?», «Чия </a:t>
            </a:r>
            <a:r>
              <a:rPr lang="ru-RU" sz="1600" dirty="0" err="1" smtClean="0"/>
              <a:t>розповідь</a:t>
            </a:r>
            <a:r>
              <a:rPr lang="ru-RU" sz="1600" dirty="0" smtClean="0"/>
              <a:t> </a:t>
            </a:r>
            <a:r>
              <a:rPr lang="ru-RU" sz="1600" dirty="0" err="1" smtClean="0"/>
              <a:t>краща</a:t>
            </a:r>
            <a:r>
              <a:rPr lang="ru-RU" sz="1600" dirty="0" smtClean="0"/>
              <a:t>?» </a:t>
            </a:r>
            <a:r>
              <a:rPr lang="ru-RU" sz="1600" dirty="0" err="1" smtClean="0"/>
              <a:t>з</a:t>
            </a:r>
            <a:r>
              <a:rPr lang="ru-RU" sz="1600" dirty="0" smtClean="0"/>
              <a:t> </a:t>
            </a:r>
            <a:r>
              <a:rPr lang="ru-RU" sz="1600" dirty="0" err="1" smtClean="0"/>
              <a:t>участю</a:t>
            </a:r>
            <a:r>
              <a:rPr lang="ru-RU" sz="1600" dirty="0" smtClean="0"/>
              <a:t> </a:t>
            </a:r>
            <a:r>
              <a:rPr lang="ru-RU" sz="1600" dirty="0" err="1" smtClean="0"/>
              <a:t>всіх</a:t>
            </a:r>
            <a:r>
              <a:rPr lang="ru-RU" sz="1600" dirty="0" smtClean="0"/>
              <a:t> </a:t>
            </a:r>
            <a:r>
              <a:rPr lang="ru-RU" sz="1600" dirty="0" err="1" smtClean="0"/>
              <a:t>членів</a:t>
            </a:r>
            <a:r>
              <a:rPr lang="ru-RU" sz="1600" dirty="0" smtClean="0"/>
              <a:t> </a:t>
            </a:r>
            <a:r>
              <a:rPr lang="ru-RU" sz="1600" dirty="0" err="1" smtClean="0"/>
              <a:t>сім'ї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Не забудьте </a:t>
            </a:r>
            <a:r>
              <a:rPr lang="ru-RU" sz="1600" dirty="0" err="1" smtClean="0"/>
              <a:t>записати</a:t>
            </a:r>
            <a:r>
              <a:rPr lang="ru-RU" sz="1600" dirty="0" smtClean="0"/>
              <a:t> в </a:t>
            </a:r>
            <a:r>
              <a:rPr lang="ru-RU" sz="1600" dirty="0" err="1" smtClean="0"/>
              <a:t>зошит</a:t>
            </a:r>
            <a:r>
              <a:rPr lang="ru-RU" sz="1600" dirty="0" smtClean="0"/>
              <a:t> </a:t>
            </a:r>
            <a:r>
              <a:rPr lang="ru-RU" sz="1600" dirty="0" err="1" smtClean="0"/>
              <a:t>чи</a:t>
            </a:r>
            <a:r>
              <a:rPr lang="ru-RU" sz="1600" dirty="0" smtClean="0"/>
              <a:t> на </a:t>
            </a:r>
            <a:r>
              <a:rPr lang="ru-RU" sz="1600" dirty="0" err="1" smtClean="0"/>
              <a:t>магнітофон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розповіді</a:t>
            </a:r>
            <a:r>
              <a:rPr lang="ru-RU" sz="1600" dirty="0" smtClean="0"/>
              <a:t> </a:t>
            </a:r>
            <a:r>
              <a:rPr lang="ru-RU" sz="1600" dirty="0" err="1" smtClean="0"/>
              <a:t>і</a:t>
            </a:r>
            <a:r>
              <a:rPr lang="ru-RU" sz="1600" dirty="0" smtClean="0"/>
              <a:t> </a:t>
            </a:r>
            <a:r>
              <a:rPr lang="ru-RU" sz="1600" dirty="0" err="1" smtClean="0"/>
              <a:t>казки</a:t>
            </a:r>
            <a:r>
              <a:rPr lang="ru-RU" sz="1600" dirty="0" smtClean="0"/>
              <a:t> </a:t>
            </a:r>
            <a:r>
              <a:rPr lang="ru-RU" sz="1600" dirty="0" err="1" smtClean="0"/>
              <a:t>вашої</a:t>
            </a:r>
            <a:r>
              <a:rPr lang="ru-RU" sz="1600" dirty="0" smtClean="0"/>
              <a:t> </a:t>
            </a:r>
            <a:r>
              <a:rPr lang="ru-RU" sz="1600" dirty="0" err="1" smtClean="0"/>
              <a:t>дитини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Стежте</a:t>
            </a:r>
            <a:r>
              <a:rPr lang="ru-RU" sz="1600" dirty="0" smtClean="0"/>
              <a:t> за </a:t>
            </a:r>
            <a:r>
              <a:rPr lang="ru-RU" sz="1600" dirty="0" err="1" smtClean="0"/>
              <a:t>мовленням</a:t>
            </a:r>
            <a:r>
              <a:rPr lang="ru-RU" sz="1600" dirty="0" smtClean="0"/>
              <a:t> </a:t>
            </a:r>
            <a:r>
              <a:rPr lang="ru-RU" sz="1600" dirty="0" err="1" smtClean="0"/>
              <a:t>дітей</a:t>
            </a:r>
            <a:r>
              <a:rPr lang="ru-RU" sz="1600" dirty="0" smtClean="0"/>
              <a:t>, </a:t>
            </a:r>
            <a:r>
              <a:rPr lang="ru-RU" sz="1600" dirty="0" err="1" smtClean="0"/>
              <a:t>своєчасно</a:t>
            </a:r>
            <a:r>
              <a:rPr lang="ru-RU" sz="1600" dirty="0" smtClean="0"/>
              <a:t> </a:t>
            </a:r>
            <a:r>
              <a:rPr lang="ru-RU" sz="1600" dirty="0" err="1" smtClean="0"/>
              <a:t>виправляйте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недоліки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Пам'ятайте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ваше </a:t>
            </a:r>
            <a:r>
              <a:rPr lang="ru-RU" sz="1600" dirty="0" err="1" smtClean="0"/>
              <a:t>мовлення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є</a:t>
            </a:r>
            <a:r>
              <a:rPr lang="ru-RU" sz="1600" dirty="0" smtClean="0"/>
              <a:t> </a:t>
            </a:r>
            <a:r>
              <a:rPr lang="ru-RU" sz="1600" dirty="0" err="1" smtClean="0"/>
              <a:t>взірцем</a:t>
            </a:r>
            <a:r>
              <a:rPr lang="ru-RU" sz="1600" dirty="0" smtClean="0"/>
              <a:t> для </a:t>
            </a:r>
            <a:r>
              <a:rPr lang="ru-RU" sz="1600" dirty="0" err="1" smtClean="0"/>
              <a:t>наслідування</a:t>
            </a:r>
            <a:r>
              <a:rPr lang="ru-RU" sz="1600" dirty="0" smtClean="0"/>
              <a:t>, тому </a:t>
            </a:r>
            <a:r>
              <a:rPr lang="ru-RU" sz="1600" dirty="0" err="1" smtClean="0"/>
              <a:t>воно</a:t>
            </a:r>
            <a:r>
              <a:rPr lang="ru-RU" sz="1600" dirty="0" smtClean="0"/>
              <a:t> </a:t>
            </a:r>
            <a:r>
              <a:rPr lang="ru-RU" sz="1600" dirty="0" err="1" smtClean="0"/>
              <a:t>має</a:t>
            </a:r>
            <a:r>
              <a:rPr lang="ru-RU" sz="1600" dirty="0" smtClean="0"/>
              <a:t> бути </a:t>
            </a:r>
            <a:r>
              <a:rPr lang="ru-RU" sz="1600" dirty="0" err="1" smtClean="0"/>
              <a:t>завжди</a:t>
            </a:r>
            <a:r>
              <a:rPr lang="ru-RU" sz="1600" dirty="0" smtClean="0"/>
              <a:t> </a:t>
            </a:r>
            <a:r>
              <a:rPr lang="ru-RU" sz="1600" dirty="0" err="1" smtClean="0"/>
              <a:t>правильним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• </a:t>
            </a:r>
            <a:r>
              <a:rPr lang="ru-RU" sz="1600" dirty="0" err="1" smtClean="0"/>
              <a:t>Правильне</a:t>
            </a:r>
            <a:r>
              <a:rPr lang="ru-RU" sz="1600" dirty="0" smtClean="0"/>
              <a:t> </a:t>
            </a:r>
            <a:r>
              <a:rPr lang="ru-RU" sz="1600" dirty="0" err="1" smtClean="0"/>
              <a:t>мовлення</a:t>
            </a:r>
            <a:r>
              <a:rPr lang="ru-RU" sz="1600" dirty="0" smtClean="0"/>
              <a:t> - </a:t>
            </a:r>
            <a:r>
              <a:rPr lang="ru-RU" sz="1600" dirty="0" err="1" smtClean="0"/>
              <a:t>запорука</a:t>
            </a:r>
            <a:r>
              <a:rPr lang="ru-RU" sz="1600" dirty="0" smtClean="0"/>
              <a:t> </a:t>
            </a:r>
            <a:r>
              <a:rPr lang="ru-RU" sz="1600" dirty="0" err="1" smtClean="0"/>
              <a:t>успішного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навчання</a:t>
            </a:r>
            <a:r>
              <a:rPr lang="ru-RU" sz="1600" dirty="0" smtClean="0"/>
              <a:t> в </a:t>
            </a:r>
            <a:r>
              <a:rPr lang="ru-RU" sz="1600" dirty="0" err="1" smtClean="0"/>
              <a:t>школі</a:t>
            </a:r>
            <a:r>
              <a:rPr lang="ru-RU" sz="1600" dirty="0" smtClean="0"/>
              <a:t>.</a:t>
            </a:r>
          </a:p>
          <a:p>
            <a:r>
              <a:rPr lang="uk-UA" sz="1200" dirty="0" smtClean="0"/>
              <a:t/>
            </a:r>
            <a:br>
              <a:rPr lang="uk-UA" sz="1200" dirty="0" smtClean="0"/>
            </a:br>
            <a:endParaRPr lang="ru-RU" sz="1200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MAXIM\Desktop\SSM14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000396" cy="5429288"/>
          </a:xfrm>
          <a:prstGeom prst="rect">
            <a:avLst/>
          </a:prstGeom>
          <a:noFill/>
        </p:spPr>
      </p:pic>
      <p:pic>
        <p:nvPicPr>
          <p:cNvPr id="1029" name="Picture 5" descr="C:\Users\MAXIM\Desktop\SSM16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4429156" cy="2714644"/>
          </a:xfrm>
          <a:prstGeom prst="rect">
            <a:avLst/>
          </a:prstGeom>
          <a:noFill/>
        </p:spPr>
      </p:pic>
      <p:pic>
        <p:nvPicPr>
          <p:cNvPr id="1032" name="Picture 8" descr="C:\Users\MAXIM\Desktop\SSM16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286124"/>
            <a:ext cx="4429124" cy="2714644"/>
          </a:xfrm>
          <a:prstGeom prst="rect">
            <a:avLst/>
          </a:prstGeom>
          <a:noFill/>
        </p:spPr>
      </p:pic>
      <p:pic>
        <p:nvPicPr>
          <p:cNvPr id="1034" name="Picture 10" descr="C:\Users\MAXIM\Desktop\330026694634_srsr-rrsrrryorye - копия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6936292" cy="520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MAXIM\Desktop\let+foni+2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405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500042"/>
            <a:ext cx="642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Висновки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1285860"/>
            <a:ext cx="78581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7030A0"/>
                </a:solidFill>
              </a:rPr>
              <a:t>Вивчення та аналіз психолого-педагогічної, лінгвістичної та методичної літератури допомогло мені окреслити актуальні аспекти та проблеми сучасного навчання дітей рідної мови, що потребують дослідження і розв'язання. </a:t>
            </a:r>
            <a:r>
              <a:rPr lang="ru-RU" sz="2400" b="1" i="1" dirty="0" smtClean="0">
                <a:solidFill>
                  <a:srgbClr val="7030A0"/>
                </a:solidFill>
              </a:rPr>
              <a:t>Так</a:t>
            </a:r>
            <a:r>
              <a:rPr lang="uk-UA" sz="2400" b="1" i="1" dirty="0" smtClean="0">
                <a:solidFill>
                  <a:srgbClr val="7030A0"/>
                </a:solidFill>
              </a:rPr>
              <a:t>, мною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досліджено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і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встановлено</a:t>
            </a:r>
            <a:r>
              <a:rPr lang="ru-RU" sz="2400" b="1" i="1" dirty="0" smtClean="0">
                <a:solidFill>
                  <a:srgbClr val="7030A0"/>
                </a:solidFill>
              </a:rPr>
              <a:t>,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що</a:t>
            </a:r>
            <a:r>
              <a:rPr lang="ru-RU" sz="2400" b="1" i="1" dirty="0" smtClean="0">
                <a:solidFill>
                  <a:srgbClr val="7030A0"/>
                </a:solidFill>
              </a:rPr>
              <a:t> в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дітей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дошкільного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віку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поступово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формується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орієнтація</a:t>
            </a:r>
            <a:r>
              <a:rPr lang="ru-RU" sz="2400" b="1" i="1" dirty="0" smtClean="0">
                <a:solidFill>
                  <a:srgbClr val="7030A0"/>
                </a:solidFill>
              </a:rPr>
              <a:t> на слухача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і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своє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мовлення</a:t>
            </a:r>
            <a:r>
              <a:rPr lang="ru-RU" sz="2400" b="1" i="1" dirty="0" smtClean="0">
                <a:solidFill>
                  <a:srgbClr val="7030A0"/>
                </a:solidFill>
              </a:rPr>
              <a:t> вони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вчаться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спрямовувати</a:t>
            </a:r>
            <a:r>
              <a:rPr lang="ru-RU" sz="2400" b="1" i="1" dirty="0" smtClean="0">
                <a:solidFill>
                  <a:srgbClr val="7030A0"/>
                </a:solidFill>
              </a:rPr>
              <a:t> таким чином,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щоб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воно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було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йому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зрозуміле</a:t>
            </a:r>
            <a:r>
              <a:rPr lang="ru-RU" sz="2400" b="1" i="1" dirty="0" smtClean="0">
                <a:solidFill>
                  <a:srgbClr val="7030A0"/>
                </a:solidFill>
              </a:rPr>
              <a:t>. А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це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можливо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лише</a:t>
            </a:r>
            <a:r>
              <a:rPr lang="ru-RU" sz="2400" b="1" i="1" dirty="0" smtClean="0">
                <a:solidFill>
                  <a:srgbClr val="7030A0"/>
                </a:solidFill>
              </a:rPr>
              <a:t> в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умовах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цілеспрямованого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навчального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процесу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і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педагогічного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керівництва</a:t>
            </a:r>
            <a:r>
              <a:rPr lang="ru-RU" sz="2400" b="1" i="1" dirty="0" smtClean="0">
                <a:solidFill>
                  <a:srgbClr val="7030A0"/>
                </a:solidFill>
              </a:rPr>
              <a:t>. 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MAXIM\Desktop\0062-062-Djakumo-za-uvag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AXIM\Desktop\let+foni+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571736" y="428604"/>
            <a:ext cx="4000496" cy="142873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571480"/>
            <a:ext cx="32861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Дата народження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 лютого 1990 року  </a:t>
            </a:r>
            <a:endParaRPr lang="uk-UA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2500306"/>
            <a:ext cx="2857520" cy="12858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43240" y="4929198"/>
            <a:ext cx="2857520" cy="12858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86446" y="2500306"/>
            <a:ext cx="2857520" cy="1285884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2428868"/>
            <a:ext cx="29289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</a:t>
            </a:r>
            <a:r>
              <a:rPr lang="uk-U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віта 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ища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</a:p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Мукач</a:t>
            </a:r>
            <a:r>
              <a:rPr lang="uk-UA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івський</a:t>
            </a:r>
            <a:r>
              <a:rPr lang="uk-U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державний університет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2714620"/>
            <a:ext cx="23814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Спеціальність 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endParaRPr lang="uk-UA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Дошк</a:t>
            </a:r>
            <a:r>
              <a:rPr lang="uk-UA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ільна</a:t>
            </a:r>
            <a:r>
              <a:rPr lang="uk-U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освіта 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28926" y="5072074"/>
            <a:ext cx="32812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</a:t>
            </a:r>
            <a:r>
              <a:rPr lang="uk-UA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ічний</a:t>
            </a:r>
            <a:r>
              <a:rPr lang="uk-U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стаж 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uk-UA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5 років 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AXIM\Desktop\let+foni+2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1428736"/>
            <a:ext cx="8248092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Дитина не може чекати </a:t>
            </a: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щастя.Вона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нетерпляча. Вона хоче і повинна бути щасливою </a:t>
            </a:r>
          </a:p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uk-UA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ьогодні</a:t>
            </a:r>
            <a:r>
              <a:rPr lang="uk-UA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, </a:t>
            </a:r>
            <a:r>
              <a:rPr lang="uk-UA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зараз.І</a:t>
            </a:r>
            <a:r>
              <a:rPr lang="uk-UA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який же я педагог, якщо кожна секунда спілкування зі мно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 не робить її щасливою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 радісною і , звичайно ж , розумною і досвідченою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uk-UA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571480"/>
            <a:ext cx="6506397" cy="2214578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uk-UA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Моя педагогічна філософія</a:t>
            </a:r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ll Sans MT" pitchFamily="34" charset="0"/>
              </a:rPr>
              <a:t>:</a:t>
            </a:r>
            <a:r>
              <a:rPr lang="uk-UA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100" y="6143644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Ш.О.Амонашв</a:t>
            </a:r>
            <a:r>
              <a:rPr lang="uk-UA" sz="2800" dirty="0" err="1" smtClean="0"/>
              <a:t>ілі</a:t>
            </a:r>
            <a:endParaRPr lang="ru-RU" sz="28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AXIM\Desktop\let+foni+2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571744"/>
            <a:ext cx="72866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Microsoft Sans Serif" pitchFamily="34" charset="0"/>
              </a:rPr>
              <a:t>«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Microsoft Sans Serif" pitchFamily="34" charset="0"/>
              </a:rPr>
              <a:t> Інтерактивні технології розвитку мовлення  дітей дошкільного віку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Microsoft Sans Serif" pitchFamily="34" charset="0"/>
              </a:rPr>
              <a:t>»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Microsoft Sans Serif" pitchFamily="34" charset="0"/>
              </a:rPr>
              <a:t>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Microsoft Sans Serif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71480"/>
            <a:ext cx="8143071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uk-UA" sz="4000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етодична</a:t>
            </a:r>
            <a:r>
              <a:rPr lang="uk-UA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тема над якою працюю</a:t>
            </a:r>
            <a:r>
              <a:rPr lang="en-US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uk-UA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MAXIM\Desktop\let+foni+2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785794"/>
            <a:ext cx="83582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7030A0"/>
                </a:solidFill>
                <a:latin typeface="Segoe UI" pitchFamily="34" charset="0"/>
              </a:rPr>
              <a:t>«</a:t>
            </a:r>
            <a:r>
              <a:rPr lang="ru-RU" sz="4000" i="1" dirty="0" err="1" smtClean="0">
                <a:solidFill>
                  <a:srgbClr val="7030A0"/>
                </a:solidFill>
                <a:latin typeface="Segoe UI" pitchFamily="34" charset="0"/>
              </a:rPr>
              <a:t>Мова</a:t>
            </a:r>
            <a:r>
              <a:rPr lang="ru-RU" sz="4000" i="1" dirty="0" smtClean="0">
                <a:solidFill>
                  <a:srgbClr val="7030A0"/>
                </a:solidFill>
                <a:latin typeface="Segoe UI" pitchFamily="34" charset="0"/>
              </a:rPr>
              <a:t> - </a:t>
            </a:r>
            <a:r>
              <a:rPr lang="ru-RU" sz="4000" i="1" dirty="0" err="1" smtClean="0">
                <a:solidFill>
                  <a:srgbClr val="7030A0"/>
                </a:solidFill>
                <a:latin typeface="Segoe UI" pitchFamily="34" charset="0"/>
              </a:rPr>
              <a:t>вт</a:t>
            </a:r>
            <a:r>
              <a:rPr lang="uk-UA" sz="4000" i="1" dirty="0" err="1" smtClean="0">
                <a:solidFill>
                  <a:srgbClr val="7030A0"/>
                </a:solidFill>
                <a:latin typeface="Segoe UI" pitchFamily="34" charset="0"/>
              </a:rPr>
              <a:t>ілення</a:t>
            </a:r>
            <a:r>
              <a:rPr lang="uk-UA" sz="4000" i="1" dirty="0" smtClean="0">
                <a:solidFill>
                  <a:srgbClr val="7030A0"/>
                </a:solidFill>
                <a:latin typeface="Segoe UI" pitchFamily="34" charset="0"/>
              </a:rPr>
              <a:t> думки. Що багатша думка, то багатша </a:t>
            </a:r>
            <a:r>
              <a:rPr lang="uk-UA" sz="4000" i="1" dirty="0" err="1" smtClean="0">
                <a:solidFill>
                  <a:srgbClr val="7030A0"/>
                </a:solidFill>
                <a:latin typeface="Segoe UI" pitchFamily="34" charset="0"/>
              </a:rPr>
              <a:t>мова.Любімо</a:t>
            </a:r>
            <a:r>
              <a:rPr lang="uk-UA" sz="4000" i="1" dirty="0" smtClean="0">
                <a:solidFill>
                  <a:srgbClr val="7030A0"/>
                </a:solidFill>
                <a:latin typeface="Segoe UI" pitchFamily="34" charset="0"/>
              </a:rPr>
              <a:t> її , вивчаймо її , розвиваймо її ! Борімося за красу мови, за правильність мови , за приступність мови ,за багатство мови …</a:t>
            </a:r>
            <a:r>
              <a:rPr lang="ru-RU" sz="4000" i="1" dirty="0" smtClean="0">
                <a:solidFill>
                  <a:srgbClr val="7030A0"/>
                </a:solidFill>
                <a:latin typeface="Segoe UI" pitchFamily="34" charset="0"/>
              </a:rPr>
              <a:t>»</a:t>
            </a:r>
            <a:endParaRPr lang="ru-RU" sz="4000" i="1" dirty="0">
              <a:solidFill>
                <a:srgbClr val="7030A0"/>
              </a:solidFill>
              <a:latin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6546" y="614364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М.Рильський</a:t>
            </a:r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MAXIM\Desktop\let+foni+2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285720" y="4572008"/>
            <a:ext cx="3429024" cy="1500198"/>
          </a:xfrm>
          <a:prstGeom prst="cloudCallou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Батьки приділяють мало уваги мовленню дітей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5214942" y="3786190"/>
            <a:ext cx="3714776" cy="1714512"/>
          </a:xfrm>
          <a:prstGeom prst="cloudCallou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7030A0"/>
                </a:solidFill>
              </a:rPr>
              <a:t>У дітей слабо розвинуто творче мислення, уява,увага, пам’ять, інтонаційна виразність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214414" y="2500306"/>
            <a:ext cx="3429024" cy="1500198"/>
          </a:xfrm>
          <a:prstGeom prst="cloudCallou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 вміють складати описові, творчі і колективні розповіді.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714976" y="1214422"/>
            <a:ext cx="3429024" cy="1500198"/>
          </a:xfrm>
          <a:prstGeom prst="cloudCallou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Д</a:t>
            </a:r>
            <a:r>
              <a:rPr lang="uk-UA" dirty="0" smtClean="0">
                <a:solidFill>
                  <a:srgbClr val="00B050"/>
                </a:solidFill>
              </a:rPr>
              <a:t>іти мало ставлять питань товаришам і вихователю.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28"/>
            <a:ext cx="91470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Актуальність досліджуваної теми</a:t>
            </a:r>
            <a:r>
              <a:rPr lang="en-US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  <a:endParaRPr lang="ru-RU" sz="3200" b="1" i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MAXIM\Desktop\let+foni+2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157"/>
            <a:ext cx="9144000" cy="69391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571480"/>
            <a:ext cx="6873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Основні завдання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3071802" y="3214686"/>
            <a:ext cx="3071834" cy="1785950"/>
          </a:xfrm>
          <a:prstGeom prst="flowChartConnector">
            <a:avLst/>
          </a:prstGeom>
          <a:solidFill>
            <a:schemeClr val="bg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Збагачення і активізація словника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214282" y="1428736"/>
            <a:ext cx="3500462" cy="2071702"/>
          </a:xfrm>
          <a:prstGeom prst="flowChartConnector">
            <a:avLst/>
          </a:prstGeom>
          <a:solidFill>
            <a:schemeClr val="bg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Підбір найбільш ефективних методів, прийомів, засобів, які розвивають інтерес до мовленнєвої активності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5572132" y="5214950"/>
            <a:ext cx="3071834" cy="1428760"/>
          </a:xfrm>
          <a:prstGeom prst="flowChartConnector">
            <a:avLst/>
          </a:prstGeom>
          <a:solidFill>
            <a:schemeClr val="bg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Розвиток уяви, уваги, </a:t>
            </a:r>
            <a:r>
              <a:rPr lang="uk-UA" dirty="0" err="1" smtClean="0">
                <a:solidFill>
                  <a:srgbClr val="FF0000"/>
                </a:solidFill>
              </a:rPr>
              <a:t>памяті</a:t>
            </a:r>
            <a:r>
              <a:rPr lang="uk-UA" dirty="0" smtClean="0">
                <a:solidFill>
                  <a:srgbClr val="FF0000"/>
                </a:solidFill>
              </a:rPr>
              <a:t>, творчого мислення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0" y="5286388"/>
            <a:ext cx="3071834" cy="1428760"/>
          </a:xfrm>
          <a:prstGeom prst="flowChartConnector">
            <a:avLst/>
          </a:prstGeom>
          <a:solidFill>
            <a:schemeClr val="bg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Розвиток інтонаційної виразності і звукової культури мовлення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5857884" y="1428736"/>
            <a:ext cx="3071834" cy="1928826"/>
          </a:xfrm>
          <a:prstGeom prst="flowChartConnector">
            <a:avLst/>
          </a:prstGeom>
          <a:solidFill>
            <a:schemeClr val="bg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Формування граматичної правильності мовлення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MAXIM\Desktop\let+foni+2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642918"/>
            <a:ext cx="9454832" cy="36625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32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Реалізація завдань </a:t>
            </a:r>
            <a:r>
              <a:rPr lang="en-US" sz="32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</a:p>
          <a:p>
            <a:r>
              <a:rPr lang="en-US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r>
              <a:rPr lang="ru-RU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Проведення</a:t>
            </a: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</a:t>
            </a:r>
            <a:r>
              <a:rPr lang="uk-UA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іагностики</a:t>
            </a:r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uk-UA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2.Підбір художньої літератури </a:t>
            </a:r>
          </a:p>
          <a:p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3.Предметно</a:t>
            </a:r>
            <a:r>
              <a:rPr lang="en-US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ru-RU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розвивальне</a:t>
            </a: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середовище</a:t>
            </a:r>
            <a:r>
              <a:rPr lang="ru-RU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групи</a:t>
            </a:r>
            <a:endParaRPr lang="ru-RU" sz="2000" b="1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4.Використання </a:t>
            </a:r>
            <a:r>
              <a:rPr lang="ru-RU" sz="20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демонстрац</a:t>
            </a:r>
            <a:r>
              <a:rPr lang="uk-UA" sz="20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ійного</a:t>
            </a:r>
            <a:r>
              <a:rPr lang="uk-UA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матеріалу</a:t>
            </a:r>
          </a:p>
          <a:p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5.Використання </a:t>
            </a:r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мовленнєвих </a:t>
            </a:r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ігор та вправ </a:t>
            </a:r>
          </a:p>
          <a:p>
            <a:r>
              <a:rPr lang="ru-RU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поза </a:t>
            </a:r>
            <a:r>
              <a:rPr lang="ru-RU" sz="20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заняттями</a:t>
            </a:r>
            <a:endParaRPr lang="ru-RU" sz="20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6.Організація </a:t>
            </a:r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самостійної діяльності </a:t>
            </a:r>
          </a:p>
          <a:p>
            <a:r>
              <a:rPr lang="uk-UA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7.Проведення пальчикової та</a:t>
            </a:r>
          </a:p>
          <a:p>
            <a:r>
              <a:rPr lang="uk-UA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артикуляційної </a:t>
            </a:r>
            <a:r>
              <a:rPr lang="uk-UA" sz="20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гімнастики</a:t>
            </a:r>
          </a:p>
          <a:p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8. Використання </a:t>
            </a:r>
            <a:r>
              <a:rPr lang="uk-UA" sz="20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іноваційних</a:t>
            </a:r>
            <a:r>
              <a:rPr lang="uk-UA" sz="20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форм та методів.</a:t>
            </a:r>
            <a:endParaRPr lang="uk-UA" sz="2000" b="1" cap="none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4286256"/>
            <a:ext cx="8258204" cy="1839907"/>
          </a:xfrm>
        </p:spPr>
        <p:txBody>
          <a:bodyPr/>
          <a:lstStyle/>
          <a:p>
            <a:r>
              <a:rPr lang="ru-RU" dirty="0" smtClean="0"/>
              <a:t>                   </a:t>
            </a:r>
            <a:endParaRPr lang="ru-RU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MAXIM\Desktop\let+foni+2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738" y="0"/>
            <a:ext cx="922373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14480" y="428604"/>
            <a:ext cx="592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Методи розвитку мовлення </a:t>
            </a:r>
            <a:endParaRPr lang="ru-RU" sz="2800" b="1" i="1" dirty="0"/>
          </a:p>
        </p:txBody>
      </p:sp>
      <p:sp>
        <p:nvSpPr>
          <p:cNvPr id="8" name="Пятно 1 7"/>
          <p:cNvSpPr/>
          <p:nvPr/>
        </p:nvSpPr>
        <p:spPr>
          <a:xfrm>
            <a:off x="2285984" y="1285860"/>
            <a:ext cx="2000264" cy="1285884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</a:t>
            </a:r>
            <a:r>
              <a:rPr lang="uk-UA" sz="1400" b="1" dirty="0" smtClean="0">
                <a:solidFill>
                  <a:schemeClr val="tx1"/>
                </a:solidFill>
              </a:rPr>
              <a:t>Дебати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MAXIM\Desktop\Презентація\SSM16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9" y="2571744"/>
            <a:ext cx="4500594" cy="3000396"/>
          </a:xfrm>
          <a:prstGeom prst="rect">
            <a:avLst/>
          </a:prstGeom>
          <a:noFill/>
        </p:spPr>
      </p:pic>
      <p:sp>
        <p:nvSpPr>
          <p:cNvPr id="9" name="Пятно 1 8"/>
          <p:cNvSpPr/>
          <p:nvPr/>
        </p:nvSpPr>
        <p:spPr>
          <a:xfrm>
            <a:off x="0" y="1928802"/>
            <a:ext cx="3071802" cy="2000264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</a:rPr>
              <a:t>Лексичн</a:t>
            </a:r>
            <a:r>
              <a:rPr lang="uk-UA" sz="1400" b="1" dirty="0" smtClean="0">
                <a:solidFill>
                  <a:schemeClr val="tx1"/>
                </a:solidFill>
              </a:rPr>
              <a:t>і та </a:t>
            </a:r>
            <a:r>
              <a:rPr lang="uk-UA" sz="1400" b="1" dirty="0" err="1" smtClean="0">
                <a:solidFill>
                  <a:schemeClr val="tx1"/>
                </a:solidFill>
              </a:rPr>
              <a:t>мовленеві</a:t>
            </a:r>
            <a:r>
              <a:rPr lang="uk-UA" sz="1400" b="1" dirty="0" smtClean="0">
                <a:solidFill>
                  <a:schemeClr val="tx1"/>
                </a:solidFill>
              </a:rPr>
              <a:t> вправи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4786314" y="1500174"/>
            <a:ext cx="1928826" cy="1143008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</a:rPr>
              <a:t>Удвох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4643438" y="5143512"/>
            <a:ext cx="2571768" cy="1500174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«Дерево </a:t>
            </a:r>
            <a:r>
              <a:rPr lang="ru-RU" sz="1400" b="1" dirty="0" err="1" smtClean="0">
                <a:solidFill>
                  <a:schemeClr val="tx1"/>
                </a:solidFill>
              </a:rPr>
              <a:t>р</a:t>
            </a:r>
            <a:r>
              <a:rPr lang="uk-UA" sz="1400" b="1" dirty="0" err="1" smtClean="0">
                <a:solidFill>
                  <a:schemeClr val="tx1"/>
                </a:solidFill>
              </a:rPr>
              <a:t>ішень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6715140" y="4643446"/>
            <a:ext cx="2428860" cy="1928826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</a:rPr>
              <a:t>Загальний</a:t>
            </a:r>
            <a:r>
              <a:rPr lang="ru-RU" sz="1400" b="1" dirty="0" smtClean="0">
                <a:solidFill>
                  <a:schemeClr val="tx1"/>
                </a:solidFill>
              </a:rPr>
              <a:t> проект 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6429356" y="2071678"/>
            <a:ext cx="2714644" cy="1643074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</a:rPr>
              <a:t>Ланцюжок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0" y="5214950"/>
            <a:ext cx="2714644" cy="2000264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</a:rPr>
              <a:t>Мовленєв</a:t>
            </a:r>
            <a:r>
              <a:rPr lang="uk-UA" sz="1400" b="1" dirty="0" smtClean="0">
                <a:solidFill>
                  <a:schemeClr val="tx1"/>
                </a:solidFill>
              </a:rPr>
              <a:t>і логічні задачі 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Пятно 1 14"/>
          <p:cNvSpPr/>
          <p:nvPr/>
        </p:nvSpPr>
        <p:spPr>
          <a:xfrm>
            <a:off x="0" y="3857628"/>
            <a:ext cx="3143272" cy="1785950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«М</a:t>
            </a:r>
            <a:r>
              <a:rPr lang="uk-UA" sz="1400" b="1" dirty="0" err="1" smtClean="0">
                <a:solidFill>
                  <a:schemeClr val="tx1"/>
                </a:solidFill>
              </a:rPr>
              <a:t>ікрофон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2000232" y="5286388"/>
            <a:ext cx="3143272" cy="1785950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«Метод </a:t>
            </a:r>
            <a:r>
              <a:rPr lang="ru-RU" sz="1400" b="1" dirty="0" err="1" smtClean="0">
                <a:solidFill>
                  <a:schemeClr val="tx1"/>
                </a:solidFill>
              </a:rPr>
              <a:t>багатоканальн</a:t>
            </a:r>
            <a:r>
              <a:rPr lang="uk-UA" sz="1400" b="1" dirty="0" err="1" smtClean="0">
                <a:solidFill>
                  <a:schemeClr val="tx1"/>
                </a:solidFill>
              </a:rPr>
              <a:t>ої</a:t>
            </a:r>
            <a:r>
              <a:rPr lang="uk-UA" sz="1400" b="1" dirty="0" smtClean="0">
                <a:solidFill>
                  <a:schemeClr val="tx1"/>
                </a:solidFill>
              </a:rPr>
              <a:t> діяльності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6643702" y="3643314"/>
            <a:ext cx="2500298" cy="1571636"/>
          </a:xfrm>
          <a:prstGeom prst="irregularSeal1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«Коло </a:t>
            </a:r>
            <a:r>
              <a:rPr lang="uk-UA" sz="1400" b="1" dirty="0" smtClean="0">
                <a:solidFill>
                  <a:schemeClr val="tx1"/>
                </a:solidFill>
              </a:rPr>
              <a:t>ідей</a:t>
            </a:r>
            <a:r>
              <a:rPr lang="ru-RU" sz="1400" b="1" dirty="0" smtClean="0">
                <a:solidFill>
                  <a:schemeClr val="tx1"/>
                </a:solidFill>
              </a:rPr>
              <a:t>»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689</Words>
  <Application>Microsoft Office PowerPoint</Application>
  <PresentationFormat>Экран (4:3)</PresentationFormat>
  <Paragraphs>94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MAXIM</dc:creator>
  <cp:lastModifiedBy>Андрей</cp:lastModifiedBy>
  <cp:revision>35</cp:revision>
  <dcterms:created xsi:type="dcterms:W3CDTF">2014-02-16T12:33:35Z</dcterms:created>
  <dcterms:modified xsi:type="dcterms:W3CDTF">2014-03-07T11:52:33Z</dcterms:modified>
</cp:coreProperties>
</file>