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89" r:id="rId3"/>
    <p:sldId id="273" r:id="rId4"/>
    <p:sldId id="257" r:id="rId5"/>
    <p:sldId id="290" r:id="rId6"/>
    <p:sldId id="275" r:id="rId7"/>
    <p:sldId id="274" r:id="rId8"/>
    <p:sldId id="276" r:id="rId9"/>
    <p:sldId id="259" r:id="rId10"/>
    <p:sldId id="300" r:id="rId11"/>
    <p:sldId id="301" r:id="rId12"/>
    <p:sldId id="291" r:id="rId13"/>
    <p:sldId id="264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E798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393E6-EA9B-4CC8-97EC-A27DAB31CDF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24FB-D7A9-47B2-A019-9104096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7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24FB-D7A9-47B2-A019-9104096EFB3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587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38523"/>
            <a:ext cx="7581239" cy="31194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976" y="260648"/>
            <a:ext cx="8770469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Портфоліо</a:t>
            </a:r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uk-UA" sz="44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Ракущинець</a:t>
            </a:r>
            <a:r>
              <a:rPr lang="uk-UA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 Інни Степанівни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</a:endParaRPr>
          </a:p>
          <a:p>
            <a:pPr algn="ctr"/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вихователя </a:t>
            </a:r>
            <a:b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</a:br>
            <a:r>
              <a:rPr lang="uk-UA" sz="40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Вільхівського</a:t>
            </a:r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 дошкільного навчального закладу</a:t>
            </a:r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/>
            </a:r>
            <a:b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</a:br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</a:rPr>
              <a:t> 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6" y="404664"/>
            <a:ext cx="67431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chemeClr val="tx2"/>
                </a:solidFill>
              </a:rPr>
              <a:t>Музичне мистецтво ( народна пісня, хоровод, гра, танець</a:t>
            </a:r>
            <a:r>
              <a:rPr lang="uk-UA" sz="3200" b="1" i="1" dirty="0" smtClean="0">
                <a:solidFill>
                  <a:schemeClr val="tx2"/>
                </a:solidFill>
              </a:rPr>
              <a:t>)</a:t>
            </a:r>
            <a:endParaRPr lang="uk-UA" sz="3200" b="1" i="1" dirty="0">
              <a:solidFill>
                <a:schemeClr val="tx2"/>
              </a:solidFill>
            </a:endParaRPr>
          </a:p>
          <a:p>
            <a:endParaRPr lang="uk-UA" i="1" dirty="0">
              <a:solidFill>
                <a:srgbClr val="00CC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44" y="1484785"/>
            <a:ext cx="3641140" cy="267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41" y="1477280"/>
            <a:ext cx="3804195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71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871" y="0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Художнє слово ( вірші, пісні, </a:t>
            </a:r>
            <a:r>
              <a:rPr lang="uk-UA" sz="3600" b="1" i="1" dirty="0" err="1" smtClean="0">
                <a:solidFill>
                  <a:schemeClr val="tx2"/>
                </a:solidFill>
              </a:rPr>
              <a:t>заклички</a:t>
            </a:r>
            <a:r>
              <a:rPr lang="uk-UA" sz="3600" b="1" i="1" dirty="0" smtClean="0">
                <a:solidFill>
                  <a:schemeClr val="tx2"/>
                </a:solidFill>
              </a:rPr>
              <a:t> ) </a:t>
            </a:r>
          </a:p>
          <a:p>
            <a:pPr algn="ctr"/>
            <a:endParaRPr lang="uk-UA" sz="3600" b="1" i="1" dirty="0" smtClean="0">
              <a:solidFill>
                <a:srgbClr val="00CC99"/>
              </a:solidFill>
            </a:endParaRPr>
          </a:p>
          <a:p>
            <a:pPr algn="ctr"/>
            <a:endParaRPr lang="uk-UA" sz="2400" b="1" i="1" dirty="0" smtClean="0">
              <a:solidFill>
                <a:srgbClr val="00CC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9639" y="1170303"/>
            <a:ext cx="7022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tx2"/>
                </a:solidFill>
              </a:rPr>
              <a:t>Усна </a:t>
            </a:r>
            <a:r>
              <a:rPr lang="uk-UA" sz="3600" b="1" i="1" dirty="0">
                <a:solidFill>
                  <a:schemeClr val="tx2"/>
                </a:solidFill>
              </a:rPr>
              <a:t>народна творчість </a:t>
            </a:r>
            <a:endParaRPr lang="uk-UA" sz="3600" b="1" i="1" dirty="0" smtClean="0">
              <a:solidFill>
                <a:schemeClr val="tx2"/>
              </a:solidFill>
            </a:endParaRPr>
          </a:p>
          <a:p>
            <a:pPr algn="ctr"/>
            <a:r>
              <a:rPr lang="uk-UA" sz="3600" b="1" i="1" dirty="0" smtClean="0">
                <a:solidFill>
                  <a:schemeClr val="tx2"/>
                </a:solidFill>
              </a:rPr>
              <a:t>( </a:t>
            </a:r>
            <a:r>
              <a:rPr lang="uk-UA" sz="3600" b="1" i="1" dirty="0" smtClean="0">
                <a:solidFill>
                  <a:schemeClr val="tx2"/>
                </a:solidFill>
              </a:rPr>
              <a:t>приказки,прислів’я</a:t>
            </a:r>
            <a:r>
              <a:rPr lang="uk-UA" sz="3600" b="1" i="1" dirty="0">
                <a:solidFill>
                  <a:schemeClr val="tx2"/>
                </a:solidFill>
              </a:rPr>
              <a:t>, загадки, легенди)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4449089" cy="3533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74" y="3075089"/>
            <a:ext cx="3912888" cy="3520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7465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своїй роботі я використовую як традиційні методи </a:t>
            </a:r>
            <a:r>
              <a:rPr lang="uk-UA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прийоми, так і методи та прийоми з використанням інноваційних технологій: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2924944"/>
            <a:ext cx="3574480" cy="3933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52000" indent="-324000">
              <a:spcBef>
                <a:spcPts val="600"/>
              </a:spcBef>
              <a:buFont typeface="Arial" pitchFamily="34" charset="0"/>
              <a:buChar char="•"/>
            </a:pPr>
            <a:r>
              <a:rPr lang="uk-UA" b="1" dirty="0" smtClean="0"/>
              <a:t>Бесіда;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Художня література;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Спостереження;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Екскурсії;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Ігри драматизації;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Виставки;</a:t>
            </a:r>
          </a:p>
          <a:p>
            <a:pPr marL="252000" indent="-324000">
              <a:spcBef>
                <a:spcPts val="600"/>
              </a:spcBef>
              <a:buFont typeface="Wingdings" pitchFamily="2" charset="2"/>
              <a:buChar char="§"/>
            </a:pPr>
            <a:r>
              <a:rPr lang="uk-UA" b="1" dirty="0" smtClean="0"/>
              <a:t>Концерти</a:t>
            </a:r>
            <a:r>
              <a:rPr lang="uk-UA" sz="3200" b="1" dirty="0"/>
              <a:t>.</a:t>
            </a:r>
            <a:endParaRPr lang="uk-UA" sz="3200" b="1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3048926"/>
            <a:ext cx="3631839" cy="38090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err="1" smtClean="0"/>
              <a:t>Етнопедагогіка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Творчі завдання;</a:t>
            </a:r>
          </a:p>
          <a:p>
            <a:r>
              <a:rPr lang="uk-UA" b="1" dirty="0" err="1" smtClean="0"/>
              <a:t>Психогімнастика</a:t>
            </a:r>
            <a:r>
              <a:rPr lang="uk-UA" b="1" dirty="0" smtClean="0"/>
              <a:t>;</a:t>
            </a:r>
          </a:p>
          <a:p>
            <a:r>
              <a:rPr lang="uk-UA" b="1" dirty="0" smtClean="0"/>
              <a:t>Дитяча газета;</a:t>
            </a:r>
          </a:p>
          <a:p>
            <a:r>
              <a:rPr lang="uk-UA" b="1" dirty="0" smtClean="0"/>
              <a:t>Пальчикові ігри;</a:t>
            </a:r>
          </a:p>
          <a:p>
            <a:r>
              <a:rPr lang="uk-UA" b="1" dirty="0" smtClean="0"/>
              <a:t>Музикотерапія</a:t>
            </a:r>
            <a:r>
              <a:rPr lang="uk-UA" sz="3200" b="1" dirty="0" smtClean="0"/>
              <a:t>.</a:t>
            </a:r>
            <a:endParaRPr lang="uk-UA" sz="3200" dirty="0" smtClean="0"/>
          </a:p>
          <a:p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33313" y="2428868"/>
            <a:ext cx="24482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Традиційні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2824" y="2571744"/>
            <a:ext cx="387378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 Новітні технології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1785926"/>
            <a:ext cx="5400601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Методи та </a:t>
            </a:r>
            <a:r>
              <a:rPr lang="uk-UA" sz="2800" b="1" i="1" dirty="0" smtClean="0">
                <a:solidFill>
                  <a:schemeClr val="tx1"/>
                </a:solidFill>
              </a:rPr>
              <a:t>прийоми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71670" y="2143116"/>
            <a:ext cx="1260140" cy="358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57884" y="2214554"/>
            <a:ext cx="1008112" cy="436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37265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3115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6151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971600" y="146194"/>
            <a:ext cx="7344816" cy="6451158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b="1" i="1" u="sng" dirty="0" smtClean="0">
                <a:solidFill>
                  <a:srgbClr val="FFC000"/>
                </a:solidFill>
              </a:rPr>
              <a:t>Висновок</a:t>
            </a:r>
          </a:p>
          <a:p>
            <a:pPr marL="0" indent="0" algn="ctr">
              <a:buNone/>
            </a:pPr>
            <a:r>
              <a:rPr lang="uk-UA" sz="2800" b="1" i="1" dirty="0" smtClean="0">
                <a:solidFill>
                  <a:schemeClr val="tx2"/>
                </a:solidFill>
              </a:rPr>
              <a:t>У результаті проведеної роботи у дітей </a:t>
            </a:r>
            <a:r>
              <a:rPr lang="uk-UA" sz="2800" b="1" i="1" dirty="0">
                <a:solidFill>
                  <a:schemeClr val="tx2"/>
                </a:solidFill>
              </a:rPr>
              <a:t>сформувалися патріотичні </a:t>
            </a:r>
            <a:r>
              <a:rPr lang="uk-UA" sz="2800" b="1" i="1" dirty="0" smtClean="0">
                <a:solidFill>
                  <a:schemeClr val="tx2"/>
                </a:solidFill>
              </a:rPr>
              <a:t>почуття, знання про своє місце проживання, а також </a:t>
            </a:r>
            <a:r>
              <a:rPr lang="uk-UA" sz="2800" b="1" i="1" dirty="0">
                <a:solidFill>
                  <a:schemeClr val="tx2"/>
                </a:solidFill>
              </a:rPr>
              <a:t>шанобливе ставлення до історії рідного краю. </a:t>
            </a:r>
            <a:r>
              <a:rPr lang="uk-UA" sz="2800" b="1" i="1" dirty="0" smtClean="0">
                <a:solidFill>
                  <a:schemeClr val="tx2"/>
                </a:solidFill>
              </a:rPr>
              <a:t>Вихованці володіють знаннями про сім</a:t>
            </a:r>
            <a:r>
              <a:rPr lang="en-US" sz="2800" b="1" i="1" dirty="0" smtClean="0">
                <a:solidFill>
                  <a:schemeClr val="tx2"/>
                </a:solidFill>
              </a:rPr>
              <a:t>`</a:t>
            </a:r>
            <a:r>
              <a:rPr lang="uk-UA" sz="2800" b="1" i="1" dirty="0">
                <a:solidFill>
                  <a:schemeClr val="tx2"/>
                </a:solidFill>
              </a:rPr>
              <a:t>ю </a:t>
            </a:r>
            <a:r>
              <a:rPr lang="uk-UA" sz="2800" b="1" i="1" dirty="0" smtClean="0">
                <a:solidFill>
                  <a:schemeClr val="tx2"/>
                </a:solidFill>
              </a:rPr>
              <a:t>,ознайомилися </a:t>
            </a:r>
            <a:r>
              <a:rPr lang="uk-UA" sz="2800" b="1" i="1" dirty="0">
                <a:solidFill>
                  <a:schemeClr val="tx2"/>
                </a:solidFill>
              </a:rPr>
              <a:t>з особливостями української </a:t>
            </a:r>
            <a:r>
              <a:rPr lang="uk-UA" sz="2800" b="1" i="1" dirty="0" smtClean="0">
                <a:solidFill>
                  <a:schemeClr val="tx2"/>
                </a:solidFill>
              </a:rPr>
              <a:t> культури і користуються в повсякденні українською мовою. Діти прагнуть берегти й покращувати оточуючий світ. Рідна домівка, мала Батьківщина і велика Україна – завдяки усвідомленню цих понять формуються основи національної свідомості дитини.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982621" cy="6738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0"/>
            <a:ext cx="719864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757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2656"/>
            <a:ext cx="3816424" cy="5544616"/>
          </a:xfrm>
        </p:spPr>
        <p:txBody>
          <a:bodyPr>
            <a:normAutofit/>
          </a:bodyPr>
          <a:lstStyle/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Дата народження: </a:t>
            </a:r>
            <a:r>
              <a:rPr lang="uk-UA" sz="2000" dirty="0" smtClean="0">
                <a:solidFill>
                  <a:schemeClr val="tx1"/>
                </a:solidFill>
              </a:rPr>
              <a:t>24.03.1987р.</a:t>
            </a:r>
          </a:p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Освіта</a:t>
            </a:r>
            <a:r>
              <a:rPr lang="uk-UA" sz="2000" b="1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–вища</a:t>
            </a:r>
            <a:r>
              <a:rPr lang="uk-UA" sz="2000" dirty="0">
                <a:solidFill>
                  <a:schemeClr val="tx1"/>
                </a:solidFill>
              </a:rPr>
              <a:t>,</a:t>
            </a:r>
            <a:r>
              <a:rPr lang="uk-UA" sz="2000" dirty="0" smtClean="0">
                <a:solidFill>
                  <a:schemeClr val="tx1"/>
                </a:solidFill>
              </a:rPr>
              <a:t> Дрогобицький державний педагогічний університет ім. І. Франка.</a:t>
            </a:r>
          </a:p>
          <a:p>
            <a:pPr algn="l"/>
            <a:r>
              <a:rPr lang="uk-UA" sz="2000" b="1" dirty="0" smtClean="0">
                <a:solidFill>
                  <a:schemeClr val="tx1"/>
                </a:solidFill>
              </a:rPr>
              <a:t>Спеціальність</a:t>
            </a:r>
            <a:r>
              <a:rPr lang="uk-UA" sz="2000" dirty="0" smtClean="0">
                <a:solidFill>
                  <a:schemeClr val="tx1"/>
                </a:solidFill>
              </a:rPr>
              <a:t> - дошкільне виховання.</a:t>
            </a:r>
          </a:p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Педагогічний стаж роботи </a:t>
            </a:r>
            <a:r>
              <a:rPr lang="uk-UA" sz="2000" dirty="0" smtClean="0">
                <a:solidFill>
                  <a:schemeClr val="tx1"/>
                </a:solidFill>
              </a:rPr>
              <a:t>– 5 років.</a:t>
            </a:r>
          </a:p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Місце роботи – </a:t>
            </a:r>
            <a:r>
              <a:rPr lang="uk-UA" sz="2000" dirty="0" err="1" smtClean="0">
                <a:solidFill>
                  <a:schemeClr val="tx1"/>
                </a:solidFill>
              </a:rPr>
              <a:t>Вільхівський</a:t>
            </a:r>
            <a:r>
              <a:rPr lang="uk-UA" sz="2000" dirty="0" smtClean="0">
                <a:solidFill>
                  <a:schemeClr val="tx1"/>
                </a:solidFill>
              </a:rPr>
              <a:t> ДНЗ, </a:t>
            </a:r>
            <a:r>
              <a:rPr lang="uk-UA" sz="2000" dirty="0" err="1" smtClean="0">
                <a:solidFill>
                  <a:schemeClr val="tx1"/>
                </a:solidFill>
              </a:rPr>
              <a:t>Іршавського</a:t>
            </a:r>
            <a:r>
              <a:rPr lang="uk-UA" sz="2000" dirty="0" smtClean="0">
                <a:solidFill>
                  <a:schemeClr val="tx1"/>
                </a:solidFill>
              </a:rPr>
              <a:t> району, Закарпатської області.</a:t>
            </a:r>
          </a:p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Посада – </a:t>
            </a:r>
            <a:r>
              <a:rPr lang="uk-UA" sz="2000" dirty="0" smtClean="0">
                <a:solidFill>
                  <a:schemeClr val="tx1"/>
                </a:solidFill>
              </a:rPr>
              <a:t>вихователь дошкільного закладу.</a:t>
            </a:r>
          </a:p>
          <a:p>
            <a:pPr algn="l"/>
            <a:r>
              <a:rPr lang="uk-UA" sz="2000" b="1" u="sng" dirty="0" smtClean="0">
                <a:solidFill>
                  <a:schemeClr val="tx1"/>
                </a:solidFill>
              </a:rPr>
              <a:t>    Категорія, звання </a:t>
            </a:r>
            <a:r>
              <a:rPr lang="uk-UA" sz="2000" dirty="0" smtClean="0">
                <a:solidFill>
                  <a:schemeClr val="tx1"/>
                </a:solidFill>
              </a:rPr>
              <a:t>– немає.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672408" cy="5423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30079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675" y="404664"/>
            <a:ext cx="7490769" cy="923330"/>
          </a:xfrm>
          <a:prstGeom prst="rect">
            <a:avLst/>
          </a:prstGeom>
          <a:noFill/>
        </p:spPr>
        <p:txBody>
          <a:bodyPr wrap="none" lIns="91440" tIns="45720" rIns="91440" bIns="45720" anchor="b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Моє педагогічне кредо 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62584">
            <a:off x="1476307" y="1958643"/>
            <a:ext cx="6408712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«До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кожної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дитини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ключ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знайти</a:t>
            </a:r>
            <a:r>
              <a:rPr lang="uk-UA" sz="3200" b="1" i="1" dirty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у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праці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результат хороший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мати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упевнено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і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творчо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до мети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іти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: з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любов</a:t>
            </a:r>
            <a:r>
              <a:rPr lang="en-US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`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ю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серце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дітям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віддавати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.»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72386" cy="119675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Проблемне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питання</a:t>
            </a:r>
            <a:r>
              <a:rPr lang="ru-RU" b="1" i="1" dirty="0" smtClean="0">
                <a:solidFill>
                  <a:srgbClr val="002060"/>
                </a:solidFill>
              </a:rPr>
              <a:t>, над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 </a:t>
            </a:r>
            <a:r>
              <a:rPr lang="ru-RU" b="1" i="1" dirty="0" err="1" smtClean="0">
                <a:solidFill>
                  <a:srgbClr val="002060"/>
                </a:solidFill>
              </a:rPr>
              <a:t>яким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працюю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16633"/>
            <a:ext cx="7400948" cy="648072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2"/>
            <a:ext cx="6912768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bliqueBottom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</a:t>
            </a:r>
            <a:r>
              <a:rPr lang="ru-RU" sz="3200" b="1" i="1" cap="all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Ознайомлення</a:t>
            </a:r>
            <a:r>
              <a:rPr lang="ru-RU" sz="3200" b="1" i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</a:t>
            </a:r>
            <a:r>
              <a:rPr lang="ru-RU" sz="3200" b="1" i="1" cap="all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рідним</a:t>
            </a:r>
            <a:r>
              <a:rPr lang="ru-RU" sz="3200" b="1" i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i="1" cap="all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краєм</a:t>
            </a:r>
            <a:r>
              <a:rPr lang="en-US" sz="3200" b="1" i="1" cap="all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3200" b="1" i="1" cap="all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дітей дошкільного віку - як джерелом формування національної свідомості і світогляду особистості»</a:t>
            </a:r>
            <a:endParaRPr lang="ru-RU" sz="3200" b="1" i="1" cap="all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2" y="3751297"/>
            <a:ext cx="2998148" cy="3076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99" y="3751297"/>
            <a:ext cx="3048000" cy="2996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51297"/>
            <a:ext cx="3312368" cy="30763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4632" cy="1052735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rgbClr val="7030A0"/>
                </a:solidFill>
              </a:rPr>
              <a:t>Я  ВИХОВАТЕЛЬ!</a:t>
            </a:r>
            <a:endParaRPr lang="ru-RU" sz="6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6912768" cy="5328592"/>
          </a:xfrm>
        </p:spPr>
        <p:txBody>
          <a:bodyPr>
            <a:normAutofit/>
          </a:bodyPr>
          <a:lstStyle/>
          <a:p>
            <a:pPr algn="l"/>
            <a:r>
              <a:rPr lang="uk-UA" sz="2400" b="1" i="1" dirty="0" smtClean="0">
                <a:solidFill>
                  <a:srgbClr val="FFC000"/>
                </a:solidFill>
              </a:rPr>
              <a:t>Я вихователь – і цим пишаюсь !</a:t>
            </a:r>
          </a:p>
          <a:p>
            <a:pPr algn="l"/>
            <a:r>
              <a:rPr lang="uk-UA" sz="2400" b="1" i="1" dirty="0" smtClean="0">
                <a:solidFill>
                  <a:srgbClr val="FFC000"/>
                </a:solidFill>
              </a:rPr>
              <a:t>Це спалах серця, і моя це доля.</a:t>
            </a:r>
          </a:p>
          <a:p>
            <a:pPr algn="l"/>
            <a:r>
              <a:rPr lang="uk-UA" sz="2400" b="1" i="1" dirty="0" smtClean="0">
                <a:solidFill>
                  <a:srgbClr val="FFC000"/>
                </a:solidFill>
              </a:rPr>
              <a:t>Летить душа у світ дитячий – </a:t>
            </a:r>
          </a:p>
          <a:p>
            <a:pPr algn="l"/>
            <a:r>
              <a:rPr lang="uk-UA" sz="2400" b="1" i="1" dirty="0" smtClean="0">
                <a:solidFill>
                  <a:srgbClr val="FFC000"/>
                </a:solidFill>
              </a:rPr>
              <a:t>Це вибір мій, а не з чиєїсь волі</a:t>
            </a:r>
          </a:p>
          <a:p>
            <a:pPr algn="l"/>
            <a:r>
              <a:rPr lang="uk-UA" sz="2400" b="1" dirty="0" smtClean="0">
                <a:solidFill>
                  <a:srgbClr val="0070C0"/>
                </a:solidFill>
              </a:rPr>
              <a:t>                       Веду дітей у світ чудовий, </a:t>
            </a:r>
          </a:p>
          <a:p>
            <a:pPr algn="r"/>
            <a:r>
              <a:rPr lang="uk-UA" sz="2400" b="1" dirty="0" smtClean="0">
                <a:solidFill>
                  <a:srgbClr val="0070C0"/>
                </a:solidFill>
              </a:rPr>
              <a:t>            Що від щедрот землі, щедрот природи</a:t>
            </a:r>
          </a:p>
          <a:p>
            <a:pPr algn="l"/>
            <a:r>
              <a:rPr lang="uk-UA" sz="2400" b="1" dirty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70C0"/>
                </a:solidFill>
              </a:rPr>
              <a:t>                      Вчимося разом цінувати,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                   Його скарби й традиції свого народу</a:t>
            </a:r>
            <a:r>
              <a:rPr lang="uk-UA" sz="2400" b="1" dirty="0">
                <a:solidFill>
                  <a:srgbClr val="0070C0"/>
                </a:solidFill>
              </a:rPr>
              <a:t>.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endParaRPr lang="uk-UA" sz="2800" dirty="0">
              <a:solidFill>
                <a:srgbClr val="0070C0"/>
              </a:solidFill>
            </a:endParaRPr>
          </a:p>
          <a:p>
            <a:pPr algn="l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33" y="4509120"/>
            <a:ext cx="3491880" cy="2348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5695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8792" cy="14127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/>
            </a:r>
            <a:br>
              <a:rPr lang="uk-UA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3"/>
          <p:cNvSpPr>
            <a:spLocks noGrp="1"/>
          </p:cNvSpPr>
          <p:nvPr>
            <p:ph idx="1"/>
          </p:nvPr>
        </p:nvSpPr>
        <p:spPr>
          <a:xfrm>
            <a:off x="1115616" y="1643050"/>
            <a:ext cx="7128792" cy="4522254"/>
          </a:xfrm>
        </p:spPr>
        <p:txBody>
          <a:bodyPr>
            <a:normAutofit fontScale="25000" lnSpcReduction="20000"/>
          </a:bodyPr>
          <a:lstStyle/>
          <a:p>
            <a:r>
              <a:rPr lang="uk-UA" sz="9600" b="1" u="sng" dirty="0" smtClean="0">
                <a:solidFill>
                  <a:schemeClr val="tx2"/>
                </a:solidFill>
              </a:rPr>
              <a:t>Формування гармонійно розвиненої підростаючої особистості, наділеної національною свідомістю, здатність зберігати і примножувати національну культуру;</a:t>
            </a:r>
          </a:p>
          <a:p>
            <a:r>
              <a:rPr lang="uk-UA" sz="9600" b="1" u="sng" dirty="0" smtClean="0">
                <a:solidFill>
                  <a:schemeClr val="tx2"/>
                </a:solidFill>
              </a:rPr>
              <a:t>Відродження національної культури за допомогою різних видів мистецтва рідного народу;</a:t>
            </a:r>
          </a:p>
          <a:p>
            <a:r>
              <a:rPr lang="uk-UA" sz="9600" b="1" u="sng" dirty="0" smtClean="0">
                <a:solidFill>
                  <a:schemeClr val="tx2"/>
                </a:solidFill>
              </a:rPr>
              <a:t>Оволодіння дітьми мовою як найбільшим скарбом нації, плекання любові до материнського слова, </a:t>
            </a:r>
            <a:r>
              <a:rPr lang="uk-UA" sz="9600" b="1" u="sng" dirty="0" err="1" smtClean="0">
                <a:solidFill>
                  <a:schemeClr val="tx2"/>
                </a:solidFill>
              </a:rPr>
              <a:t>додержанння</a:t>
            </a:r>
            <a:r>
              <a:rPr lang="uk-UA" sz="9600" b="1" u="sng" dirty="0" smtClean="0">
                <a:solidFill>
                  <a:schemeClr val="tx2"/>
                </a:solidFill>
              </a:rPr>
              <a:t> статусу української мови, як державної;</a:t>
            </a:r>
          </a:p>
          <a:p>
            <a:r>
              <a:rPr lang="uk-UA" sz="9600" b="1" u="sng" dirty="0" smtClean="0">
                <a:solidFill>
                  <a:schemeClr val="tx2"/>
                </a:solidFill>
              </a:rPr>
              <a:t>Ознайомлення з історією рідного народу, як джерелом духовності й мудрості;</a:t>
            </a:r>
          </a:p>
          <a:p>
            <a:r>
              <a:rPr lang="uk-UA" sz="9600" b="1" u="sng" dirty="0" smtClean="0">
                <a:solidFill>
                  <a:schemeClr val="tx2"/>
                </a:solidFill>
              </a:rPr>
              <a:t>Розкриття географічних особливостей як багатства рідного краю, як витоків формування в дитини любові до Батьківщини.</a:t>
            </a:r>
          </a:p>
          <a:p>
            <a:endParaRPr lang="uk-UA" sz="8000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584" y="0"/>
            <a:ext cx="7056784" cy="1571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dirty="0" smtClean="0">
                <a:solidFill>
                  <a:srgbClr val="7030A0"/>
                </a:solidFill>
              </a:rPr>
              <a:t>Під час роботи над проблемним питанням я поставила перед собою завдання: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0"/>
            <a:ext cx="72008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b="1" i="1" dirty="0">
                <a:latin typeface="Times New Roman"/>
                <a:ea typeface="Times New Roman"/>
              </a:rPr>
              <a:t> </a:t>
            </a:r>
            <a:r>
              <a:rPr lang="uk-UA" sz="2800" b="1" i="1" dirty="0" smtClean="0">
                <a:latin typeface="Times New Roman"/>
                <a:ea typeface="Times New Roman"/>
              </a:rPr>
              <a:t>   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Людина </a:t>
            </a:r>
            <a:r>
              <a:rPr lang="uk-UA" sz="2800" b="1" i="1" u="sng" dirty="0">
                <a:solidFill>
                  <a:schemeClr val="tx2"/>
                </a:solidFill>
                <a:latin typeface="Times New Roman"/>
                <a:ea typeface="Times New Roman"/>
              </a:rPr>
              <a:t>починається з дитинства, родини, рідного краю, і 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 саме тоді </a:t>
            </a:r>
            <a:r>
              <a:rPr lang="uk-UA" sz="2800" b="1" i="1" u="sng" dirty="0">
                <a:solidFill>
                  <a:schemeClr val="tx2"/>
                </a:solidFill>
                <a:latin typeface="Times New Roman"/>
                <a:ea typeface="Times New Roman"/>
              </a:rPr>
              <a:t>формується її  особистість, закладаються підвалини 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характеру. Дошкільний вік – це важливий період формування духовності особистості.  Саме </a:t>
            </a:r>
            <a:r>
              <a:rPr lang="uk-UA" sz="2800" b="1" i="1" u="sng" dirty="0">
                <a:solidFill>
                  <a:schemeClr val="tx2"/>
                </a:solidFill>
                <a:latin typeface="Times New Roman"/>
                <a:ea typeface="Times New Roman"/>
              </a:rPr>
              <a:t>в ці роки дитина пізнає всі чари світу, які потім, упродовж всього життя, даватимуть знати 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про </a:t>
            </a:r>
            <a:r>
              <a:rPr lang="uk-UA" sz="2800" b="1" i="1" u="sng" dirty="0">
                <a:solidFill>
                  <a:schemeClr val="tx2"/>
                </a:solidFill>
                <a:latin typeface="Times New Roman"/>
                <a:ea typeface="Times New Roman"/>
              </a:rPr>
              <a:t>себе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. Яскраві враження від краси рідної природи, творчої праці людей, героїчних вчинків українського народу сприяють вихованню в дітей любові до сім</a:t>
            </a:r>
            <a:r>
              <a:rPr lang="en-US" sz="2800" b="1" i="1" u="sng" dirty="0">
                <a:solidFill>
                  <a:schemeClr val="tx2"/>
                </a:solidFill>
                <a:latin typeface="Times New Roman"/>
                <a:ea typeface="Times New Roman"/>
              </a:rPr>
              <a:t>`</a:t>
            </a:r>
            <a:r>
              <a:rPr lang="uk-UA" sz="2800" b="1" i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ї, до рідної Батьківщини .</a:t>
            </a:r>
          </a:p>
          <a:p>
            <a:pPr marL="0" indent="0">
              <a:buNone/>
            </a:pPr>
            <a:endParaRPr lang="uk-UA" sz="2800" b="1" i="1" u="sng" dirty="0" smtClean="0"/>
          </a:p>
          <a:p>
            <a:pPr marL="0" indent="0">
              <a:buNone/>
            </a:pPr>
            <a:endParaRPr lang="uk-UA" sz="2800" b="1" i="1" u="sng" dirty="0"/>
          </a:p>
          <a:p>
            <a:pPr marL="0" indent="0">
              <a:buNone/>
            </a:pPr>
            <a:endParaRPr lang="uk-UA" sz="2800" b="1" i="1" u="sng" dirty="0" smtClean="0"/>
          </a:p>
          <a:p>
            <a:pPr marL="0" indent="0">
              <a:buNone/>
            </a:pPr>
            <a:endParaRPr lang="uk-UA" sz="2800" b="1" i="1" u="sng" dirty="0"/>
          </a:p>
          <a:p>
            <a:pPr marL="0" indent="0">
              <a:buNone/>
            </a:pP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uk-UA" sz="24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12231"/>
            <a:ext cx="4104456" cy="2564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12231"/>
            <a:ext cx="3995936" cy="25457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923" y="27230"/>
            <a:ext cx="6825028" cy="88149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Система роботи в дошкільному навчальному закладі з патріотичного виховання</a:t>
            </a:r>
            <a:endParaRPr lang="ru-RU" sz="2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323528" y="961656"/>
            <a:ext cx="8712968" cy="5563687"/>
            <a:chOff x="-37" y="326"/>
            <a:chExt cx="9534" cy="12197"/>
          </a:xfrm>
        </p:grpSpPr>
        <p:sp>
          <p:nvSpPr>
            <p:cNvPr id="5" name="Rectangle 65"/>
            <p:cNvSpPr>
              <a:spLocks noChangeArrowheads="1"/>
            </p:cNvSpPr>
            <p:nvPr/>
          </p:nvSpPr>
          <p:spPr bwMode="auto">
            <a:xfrm>
              <a:off x="-37" y="763"/>
              <a:ext cx="3632" cy="94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Calibri"/>
                  <a:ea typeface="Calibri"/>
                  <a:cs typeface="Times New Roman"/>
                </a:rPr>
                <a:t>РОБОТА ВИХОВАТЕЛЯ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6" name="AutoShape 66"/>
            <p:cNvCxnSpPr>
              <a:cxnSpLocks noChangeShapeType="1"/>
            </p:cNvCxnSpPr>
            <p:nvPr/>
          </p:nvCxnSpPr>
          <p:spPr bwMode="auto">
            <a:xfrm>
              <a:off x="772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69"/>
            <p:cNvSpPr>
              <a:spLocks noChangeArrowheads="1"/>
            </p:cNvSpPr>
            <p:nvPr/>
          </p:nvSpPr>
          <p:spPr bwMode="auto">
            <a:xfrm>
              <a:off x="5374" y="3975"/>
              <a:ext cx="3458" cy="1112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b="1" i="1" dirty="0">
                  <a:effectLst/>
                  <a:latin typeface="Calibri"/>
                  <a:ea typeface="Calibri"/>
                  <a:cs typeface="Times New Roman"/>
                </a:rPr>
                <a:t>ВИГОТОВЛЕННЯ ДИДАКТИЧНОГО МАТЕРІАЛУ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Rectangle 70"/>
            <p:cNvSpPr>
              <a:spLocks noChangeArrowheads="1"/>
            </p:cNvSpPr>
            <p:nvPr/>
          </p:nvSpPr>
          <p:spPr bwMode="auto">
            <a:xfrm>
              <a:off x="5384" y="2977"/>
              <a:ext cx="3523" cy="98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ІГРОВА ДІЯЛЬНІСТЬ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Rectangle 71"/>
            <p:cNvSpPr>
              <a:spLocks noChangeArrowheads="1"/>
            </p:cNvSpPr>
            <p:nvPr/>
          </p:nvSpPr>
          <p:spPr bwMode="auto">
            <a:xfrm>
              <a:off x="418" y="4862"/>
              <a:ext cx="3632" cy="1244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ПІДГОТОВКА ДО ЗАНЯТЬ, СВЯТ, РОЗВАГ ТА ІН. НАВЧАЛЬНО-ВИХОВНИХ ЗАХОДІВ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Rectangle 72"/>
            <p:cNvSpPr>
              <a:spLocks noChangeArrowheads="1"/>
            </p:cNvSpPr>
            <p:nvPr/>
          </p:nvSpPr>
          <p:spPr bwMode="auto">
            <a:xfrm>
              <a:off x="418" y="3856"/>
              <a:ext cx="3632" cy="100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УЧАСТЬ У СЕМІНАРАХ, ПЕДРАДАХ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Rectangle 74"/>
            <p:cNvSpPr>
              <a:spLocks noChangeArrowheads="1"/>
            </p:cNvSpPr>
            <p:nvPr/>
          </p:nvSpPr>
          <p:spPr bwMode="auto">
            <a:xfrm>
              <a:off x="400" y="3000"/>
              <a:ext cx="3632" cy="856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РОЗРОБКА РЕКОМЕНДАЦІЙ, АНКЕТ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75"/>
            <p:cNvSpPr>
              <a:spLocks noChangeArrowheads="1"/>
            </p:cNvSpPr>
            <p:nvPr/>
          </p:nvSpPr>
          <p:spPr bwMode="auto">
            <a:xfrm>
              <a:off x="5370" y="1999"/>
              <a:ext cx="3631" cy="871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БЕСІДИ, РОЗПОВІДІ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Rectangle 76"/>
            <p:cNvSpPr>
              <a:spLocks noChangeArrowheads="1"/>
            </p:cNvSpPr>
            <p:nvPr/>
          </p:nvSpPr>
          <p:spPr bwMode="auto">
            <a:xfrm>
              <a:off x="5825" y="965"/>
              <a:ext cx="3631" cy="8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dirty="0">
                  <a:effectLst/>
                  <a:latin typeface="Calibri"/>
                  <a:ea typeface="Calibri"/>
                  <a:cs typeface="Times New Roman"/>
                </a:rPr>
                <a:t>РОБОТА З ДІТЬМИ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Rectangle 77"/>
            <p:cNvSpPr>
              <a:spLocks noChangeArrowheads="1"/>
            </p:cNvSpPr>
            <p:nvPr/>
          </p:nvSpPr>
          <p:spPr bwMode="auto">
            <a:xfrm>
              <a:off x="414" y="1914"/>
              <a:ext cx="3632" cy="955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ПРОВЕДЕННЯ БЕСІД, КОНСУЛЬТАЦІЙ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5403" y="5113"/>
              <a:ext cx="3631" cy="1019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ПРОВЕДЕННЯ ЗАНЯТЬ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Rectangle 80"/>
            <p:cNvSpPr>
              <a:spLocks noChangeArrowheads="1"/>
            </p:cNvSpPr>
            <p:nvPr/>
          </p:nvSpPr>
          <p:spPr bwMode="auto">
            <a:xfrm>
              <a:off x="418" y="6232"/>
              <a:ext cx="3632" cy="1018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ПРАКТИЧНА РОБОТА З ДІТЬМИ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Rectangle 81"/>
            <p:cNvSpPr>
              <a:spLocks noChangeArrowheads="1"/>
            </p:cNvSpPr>
            <p:nvPr/>
          </p:nvSpPr>
          <p:spPr bwMode="auto">
            <a:xfrm>
              <a:off x="5384" y="6232"/>
              <a:ext cx="3671" cy="11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ТЕМАТИЧНІ ВЕЧОРИ, РОЗВАГИ, СВЯТА, ВИСТАВКИ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Rectangle 83"/>
            <p:cNvSpPr>
              <a:spLocks noChangeArrowheads="1"/>
            </p:cNvSpPr>
            <p:nvPr/>
          </p:nvSpPr>
          <p:spPr bwMode="auto">
            <a:xfrm>
              <a:off x="2842" y="8382"/>
              <a:ext cx="3631" cy="56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>
                  <a:effectLst/>
                  <a:latin typeface="Calibri"/>
                  <a:ea typeface="Calibri"/>
                  <a:cs typeface="Times New Roman"/>
                </a:rPr>
                <a:t>СПІЛЬНО З СІМ</a:t>
              </a:r>
              <a:r>
                <a:rPr lang="en-US" sz="1600">
                  <a:effectLst/>
                  <a:latin typeface="Calibri"/>
                  <a:ea typeface="Calibri"/>
                  <a:cs typeface="Times New Roman"/>
                </a:rPr>
                <a:t>`</a:t>
              </a:r>
              <a:r>
                <a:rPr lang="uk-UA" sz="1600">
                  <a:effectLst/>
                  <a:latin typeface="Calibri"/>
                  <a:ea typeface="Calibri"/>
                  <a:cs typeface="Times New Roman"/>
                </a:rPr>
                <a:t>ЄЮ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Rectangle 84"/>
            <p:cNvSpPr>
              <a:spLocks noChangeArrowheads="1"/>
            </p:cNvSpPr>
            <p:nvPr/>
          </p:nvSpPr>
          <p:spPr bwMode="auto">
            <a:xfrm>
              <a:off x="499" y="9412"/>
              <a:ext cx="670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КОНСУЛЬТАЦІЇ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ectangle 85"/>
            <p:cNvSpPr>
              <a:spLocks noChangeArrowheads="1"/>
            </p:cNvSpPr>
            <p:nvPr/>
          </p:nvSpPr>
          <p:spPr bwMode="auto">
            <a:xfrm>
              <a:off x="1341" y="9226"/>
              <a:ext cx="1080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БЕСІДИ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Rectangle 86"/>
            <p:cNvSpPr>
              <a:spLocks noChangeArrowheads="1"/>
            </p:cNvSpPr>
            <p:nvPr/>
          </p:nvSpPr>
          <p:spPr bwMode="auto">
            <a:xfrm>
              <a:off x="2600" y="9412"/>
              <a:ext cx="1450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ЗАГАЛЬНІ</a:t>
              </a:r>
              <a:r>
                <a:rPr lang="uk-UA" sz="1100" b="1" i="1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uk-UA" b="1" i="1" dirty="0">
                  <a:effectLst/>
                  <a:latin typeface="Calibri"/>
                  <a:ea typeface="Calibri"/>
                  <a:cs typeface="Times New Roman"/>
                </a:rPr>
                <a:t>БАТЬКІВСЬКІ</a:t>
              </a:r>
              <a:r>
                <a:rPr lang="uk-UA" sz="1100" b="1" i="1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ЗБОРИ</a:t>
              </a:r>
              <a:r>
                <a:rPr lang="uk-UA" sz="1100" b="1" i="1" dirty="0">
                  <a:effectLst/>
                  <a:latin typeface="Calibri"/>
                  <a:ea typeface="Calibri"/>
                  <a:cs typeface="Times New Roman"/>
                </a:rPr>
                <a:t>, </a:t>
              </a: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КОНФЕРЕНЦІЇ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Rectangle 88"/>
            <p:cNvSpPr>
              <a:spLocks noChangeArrowheads="1"/>
            </p:cNvSpPr>
            <p:nvPr/>
          </p:nvSpPr>
          <p:spPr bwMode="auto">
            <a:xfrm>
              <a:off x="4549" y="9412"/>
              <a:ext cx="1233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АНКЕТУВАННЯ, ТЕСТУВАННЯ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Rectangle 89"/>
            <p:cNvSpPr>
              <a:spLocks noChangeArrowheads="1"/>
            </p:cNvSpPr>
            <p:nvPr/>
          </p:nvSpPr>
          <p:spPr bwMode="auto">
            <a:xfrm>
              <a:off x="6152" y="9412"/>
              <a:ext cx="1067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ДНІ</a:t>
              </a: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ВІДКРИТИХ</a:t>
              </a:r>
              <a:r>
                <a:rPr lang="uk-UA" sz="1200" b="1" i="1" dirty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uk-UA" sz="1600" b="1" i="1" dirty="0">
                  <a:effectLst/>
                  <a:latin typeface="Calibri"/>
                  <a:ea typeface="Calibri"/>
                  <a:cs typeface="Times New Roman"/>
                </a:rPr>
                <a:t>ДВЕРЕЙ</a:t>
              </a:r>
              <a:endParaRPr lang="ru-RU" sz="16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Rectangle 90"/>
            <p:cNvSpPr>
              <a:spLocks noChangeArrowheads="1"/>
            </p:cNvSpPr>
            <p:nvPr/>
          </p:nvSpPr>
          <p:spPr bwMode="auto">
            <a:xfrm>
              <a:off x="7451" y="9563"/>
              <a:ext cx="814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>
                  <a:effectLst/>
                  <a:latin typeface="Calibri"/>
                  <a:ea typeface="Calibri"/>
                  <a:cs typeface="Times New Roman"/>
                </a:rPr>
                <a:t>СЕМІНАРИ</a:t>
              </a:r>
              <a:endParaRPr lang="ru-R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Rectangle 91"/>
            <p:cNvSpPr>
              <a:spLocks noChangeArrowheads="1"/>
            </p:cNvSpPr>
            <p:nvPr/>
          </p:nvSpPr>
          <p:spPr bwMode="auto">
            <a:xfrm>
              <a:off x="8490" y="9412"/>
              <a:ext cx="670" cy="2960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600" b="1" i="1">
                  <a:effectLst/>
                  <a:latin typeface="Calibri"/>
                  <a:ea typeface="Calibri"/>
                  <a:cs typeface="Times New Roman"/>
                </a:rPr>
                <a:t>ДІЛОВІ ІГРИ</a:t>
              </a:r>
              <a:endParaRPr lang="ru-RU" sz="16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3" name="AutoShape 92"/>
            <p:cNvCxnSpPr>
              <a:cxnSpLocks noChangeShapeType="1"/>
            </p:cNvCxnSpPr>
            <p:nvPr/>
          </p:nvCxnSpPr>
          <p:spPr bwMode="auto">
            <a:xfrm>
              <a:off x="4655" y="932"/>
              <a:ext cx="0" cy="7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93"/>
            <p:cNvCxnSpPr>
              <a:cxnSpLocks noChangeShapeType="1"/>
            </p:cNvCxnSpPr>
            <p:nvPr/>
          </p:nvCxnSpPr>
          <p:spPr bwMode="auto">
            <a:xfrm>
              <a:off x="7451" y="494"/>
              <a:ext cx="0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94"/>
            <p:cNvCxnSpPr>
              <a:cxnSpLocks noChangeShapeType="1"/>
            </p:cNvCxnSpPr>
            <p:nvPr/>
          </p:nvCxnSpPr>
          <p:spPr bwMode="auto">
            <a:xfrm>
              <a:off x="2047" y="326"/>
              <a:ext cx="0" cy="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95"/>
            <p:cNvCxnSpPr>
              <a:cxnSpLocks noChangeShapeType="1"/>
            </p:cNvCxnSpPr>
            <p:nvPr/>
          </p:nvCxnSpPr>
          <p:spPr bwMode="auto">
            <a:xfrm>
              <a:off x="2047" y="326"/>
              <a:ext cx="9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96"/>
            <p:cNvCxnSpPr>
              <a:cxnSpLocks noChangeShapeType="1"/>
            </p:cNvCxnSpPr>
            <p:nvPr/>
          </p:nvCxnSpPr>
          <p:spPr bwMode="auto">
            <a:xfrm>
              <a:off x="6580" y="326"/>
              <a:ext cx="82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97"/>
            <p:cNvCxnSpPr>
              <a:cxnSpLocks noChangeShapeType="1"/>
            </p:cNvCxnSpPr>
            <p:nvPr/>
          </p:nvCxnSpPr>
          <p:spPr bwMode="auto">
            <a:xfrm>
              <a:off x="0" y="1425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98"/>
            <p:cNvCxnSpPr>
              <a:cxnSpLocks noChangeShapeType="1"/>
            </p:cNvCxnSpPr>
            <p:nvPr/>
          </p:nvCxnSpPr>
          <p:spPr bwMode="auto">
            <a:xfrm>
              <a:off x="0" y="3132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99"/>
            <p:cNvCxnSpPr>
              <a:cxnSpLocks noChangeShapeType="1"/>
            </p:cNvCxnSpPr>
            <p:nvPr/>
          </p:nvCxnSpPr>
          <p:spPr bwMode="auto">
            <a:xfrm>
              <a:off x="0" y="2308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00"/>
            <p:cNvCxnSpPr>
              <a:cxnSpLocks noChangeShapeType="1"/>
            </p:cNvCxnSpPr>
            <p:nvPr/>
          </p:nvCxnSpPr>
          <p:spPr bwMode="auto">
            <a:xfrm>
              <a:off x="4" y="6135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01"/>
            <p:cNvCxnSpPr>
              <a:cxnSpLocks noChangeShapeType="1"/>
            </p:cNvCxnSpPr>
            <p:nvPr/>
          </p:nvCxnSpPr>
          <p:spPr bwMode="auto">
            <a:xfrm>
              <a:off x="4" y="6885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2"/>
            <p:cNvCxnSpPr>
              <a:cxnSpLocks noChangeShapeType="1"/>
            </p:cNvCxnSpPr>
            <p:nvPr/>
          </p:nvCxnSpPr>
          <p:spPr bwMode="auto">
            <a:xfrm>
              <a:off x="-19" y="7220"/>
              <a:ext cx="3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03"/>
            <p:cNvCxnSpPr>
              <a:cxnSpLocks noChangeShapeType="1"/>
            </p:cNvCxnSpPr>
            <p:nvPr/>
          </p:nvCxnSpPr>
          <p:spPr bwMode="auto">
            <a:xfrm>
              <a:off x="0" y="4007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04"/>
            <p:cNvCxnSpPr>
              <a:cxnSpLocks noChangeShapeType="1"/>
            </p:cNvCxnSpPr>
            <p:nvPr/>
          </p:nvCxnSpPr>
          <p:spPr bwMode="auto">
            <a:xfrm>
              <a:off x="0" y="4856"/>
              <a:ext cx="4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05"/>
            <p:cNvCxnSpPr>
              <a:cxnSpLocks noChangeShapeType="1"/>
            </p:cNvCxnSpPr>
            <p:nvPr/>
          </p:nvCxnSpPr>
          <p:spPr bwMode="auto">
            <a:xfrm flipH="1">
              <a:off x="9001" y="1425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06"/>
            <p:cNvCxnSpPr>
              <a:cxnSpLocks noChangeShapeType="1"/>
            </p:cNvCxnSpPr>
            <p:nvPr/>
          </p:nvCxnSpPr>
          <p:spPr bwMode="auto">
            <a:xfrm flipH="1">
              <a:off x="9018" y="4006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07"/>
            <p:cNvCxnSpPr>
              <a:cxnSpLocks noChangeShapeType="1"/>
            </p:cNvCxnSpPr>
            <p:nvPr/>
          </p:nvCxnSpPr>
          <p:spPr bwMode="auto">
            <a:xfrm flipH="1">
              <a:off x="8997" y="4701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08"/>
            <p:cNvCxnSpPr>
              <a:cxnSpLocks noChangeShapeType="1"/>
            </p:cNvCxnSpPr>
            <p:nvPr/>
          </p:nvCxnSpPr>
          <p:spPr bwMode="auto">
            <a:xfrm flipH="1">
              <a:off x="8997" y="5372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09"/>
            <p:cNvCxnSpPr>
              <a:cxnSpLocks noChangeShapeType="1"/>
            </p:cNvCxnSpPr>
            <p:nvPr/>
          </p:nvCxnSpPr>
          <p:spPr bwMode="auto">
            <a:xfrm flipH="1">
              <a:off x="9008" y="6052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10"/>
            <p:cNvCxnSpPr>
              <a:cxnSpLocks noChangeShapeType="1"/>
            </p:cNvCxnSpPr>
            <p:nvPr/>
          </p:nvCxnSpPr>
          <p:spPr bwMode="auto">
            <a:xfrm flipH="1">
              <a:off x="8973" y="7771"/>
              <a:ext cx="48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11"/>
            <p:cNvCxnSpPr>
              <a:cxnSpLocks noChangeShapeType="1"/>
            </p:cNvCxnSpPr>
            <p:nvPr/>
          </p:nvCxnSpPr>
          <p:spPr bwMode="auto">
            <a:xfrm flipH="1">
              <a:off x="8997" y="2307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12"/>
            <p:cNvCxnSpPr>
              <a:cxnSpLocks noChangeShapeType="1"/>
            </p:cNvCxnSpPr>
            <p:nvPr/>
          </p:nvCxnSpPr>
          <p:spPr bwMode="auto">
            <a:xfrm flipH="1">
              <a:off x="9008" y="2869"/>
              <a:ext cx="4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13"/>
            <p:cNvCxnSpPr>
              <a:cxnSpLocks noChangeShapeType="1"/>
            </p:cNvCxnSpPr>
            <p:nvPr/>
          </p:nvCxnSpPr>
          <p:spPr bwMode="auto">
            <a:xfrm>
              <a:off x="9466" y="1426"/>
              <a:ext cx="0" cy="63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14"/>
            <p:cNvCxnSpPr>
              <a:cxnSpLocks noChangeShapeType="1"/>
            </p:cNvCxnSpPr>
            <p:nvPr/>
          </p:nvCxnSpPr>
          <p:spPr bwMode="auto">
            <a:xfrm>
              <a:off x="0" y="1426"/>
              <a:ext cx="4" cy="62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15"/>
            <p:cNvCxnSpPr>
              <a:cxnSpLocks noChangeShapeType="1"/>
            </p:cNvCxnSpPr>
            <p:nvPr/>
          </p:nvCxnSpPr>
          <p:spPr bwMode="auto">
            <a:xfrm>
              <a:off x="8782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16"/>
            <p:cNvCxnSpPr>
              <a:cxnSpLocks noChangeShapeType="1"/>
            </p:cNvCxnSpPr>
            <p:nvPr/>
          </p:nvCxnSpPr>
          <p:spPr bwMode="auto">
            <a:xfrm>
              <a:off x="1881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17"/>
            <p:cNvCxnSpPr>
              <a:cxnSpLocks noChangeShapeType="1"/>
            </p:cNvCxnSpPr>
            <p:nvPr/>
          </p:nvCxnSpPr>
          <p:spPr bwMode="auto">
            <a:xfrm>
              <a:off x="3065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18"/>
            <p:cNvCxnSpPr>
              <a:cxnSpLocks noChangeShapeType="1"/>
            </p:cNvCxnSpPr>
            <p:nvPr/>
          </p:nvCxnSpPr>
          <p:spPr bwMode="auto">
            <a:xfrm>
              <a:off x="4349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19"/>
            <p:cNvCxnSpPr>
              <a:cxnSpLocks noChangeShapeType="1"/>
            </p:cNvCxnSpPr>
            <p:nvPr/>
          </p:nvCxnSpPr>
          <p:spPr bwMode="auto">
            <a:xfrm>
              <a:off x="5522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20"/>
            <p:cNvCxnSpPr>
              <a:cxnSpLocks noChangeShapeType="1"/>
            </p:cNvCxnSpPr>
            <p:nvPr/>
          </p:nvCxnSpPr>
          <p:spPr bwMode="auto">
            <a:xfrm>
              <a:off x="6706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121"/>
            <p:cNvCxnSpPr>
              <a:cxnSpLocks noChangeShapeType="1"/>
            </p:cNvCxnSpPr>
            <p:nvPr/>
          </p:nvCxnSpPr>
          <p:spPr bwMode="auto">
            <a:xfrm>
              <a:off x="7769" y="9232"/>
              <a:ext cx="0" cy="1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122"/>
            <p:cNvCxnSpPr>
              <a:cxnSpLocks noChangeShapeType="1"/>
            </p:cNvCxnSpPr>
            <p:nvPr/>
          </p:nvCxnSpPr>
          <p:spPr bwMode="auto">
            <a:xfrm>
              <a:off x="768" y="9232"/>
              <a:ext cx="80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123"/>
            <p:cNvCxnSpPr>
              <a:cxnSpLocks noChangeShapeType="1"/>
            </p:cNvCxnSpPr>
            <p:nvPr/>
          </p:nvCxnSpPr>
          <p:spPr bwMode="auto">
            <a:xfrm>
              <a:off x="4700" y="8949"/>
              <a:ext cx="0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428604"/>
            <a:ext cx="6786610" cy="120032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  <a:sp3d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0CC99"/>
                </a:solidFill>
                <a:latin typeface="Arial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Arial" charset="0"/>
              </a:rPr>
              <a:t>Проводячи формування в дітей знань про рідний край я використовую комплекс впливів народознавчого змісту :</a:t>
            </a:r>
            <a:endParaRPr lang="uk-UA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928802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C000"/>
                </a:solidFill>
              </a:rPr>
              <a:t>Образотворче мистецтво ( вишиванка, писанка, елементи оздоблення національного одягу) </a:t>
            </a:r>
          </a:p>
          <a:p>
            <a:pPr algn="ctr"/>
            <a:r>
              <a:rPr lang="ru-RU" sz="2400" b="1" i="1" dirty="0" smtClean="0">
                <a:solidFill>
                  <a:srgbClr val="00CC99"/>
                </a:solidFill>
              </a:rPr>
              <a:t> </a:t>
            </a:r>
          </a:p>
          <a:p>
            <a:r>
              <a:rPr lang="ru-RU" sz="2400" i="1" dirty="0" smtClean="0">
                <a:solidFill>
                  <a:srgbClr val="00CC99"/>
                </a:solidFill>
              </a:rPr>
              <a:t> </a:t>
            </a:r>
            <a:endParaRPr lang="ru-RU" sz="2400" i="1" dirty="0">
              <a:solidFill>
                <a:srgbClr val="00CC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0" y="2845678"/>
            <a:ext cx="3950668" cy="3751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:\Users\1\Pictures\CAM0056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845678"/>
            <a:ext cx="3753326" cy="3751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молитва, легенда про дівчину</Template>
  <TotalTime>829</TotalTime>
  <Words>631</Words>
  <Application>Microsoft Office PowerPoint</Application>
  <PresentationFormat>Экран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32</vt:lpstr>
      <vt:lpstr>Слайд 1</vt:lpstr>
      <vt:lpstr>Слайд 2</vt:lpstr>
      <vt:lpstr>Слайд 3</vt:lpstr>
      <vt:lpstr>Проблемне питання, над  яким працюю:</vt:lpstr>
      <vt:lpstr>Я  ВИХОВАТЕЛЬ!</vt:lpstr>
      <vt:lpstr> </vt:lpstr>
      <vt:lpstr>Слайд 7</vt:lpstr>
      <vt:lpstr>Система роботи в дошкільному навчальному закладі з патріотичного виховання</vt:lpstr>
      <vt:lpstr>Слайд 9</vt:lpstr>
      <vt:lpstr>Слайд 10</vt:lpstr>
      <vt:lpstr>Слайд 11</vt:lpstr>
      <vt:lpstr> У своїй роботі я використовую як традиційні методи та прийоми, так і методи та прийоми з використанням інноваційних технологій: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Зв'язок Легенди про дівчину-Україну з «Молитвою» О. Кониського й М. Лисенка – духовним гімном України</dc:title>
  <dc:creator>Лена</dc:creator>
  <cp:lastModifiedBy>Гость1</cp:lastModifiedBy>
  <cp:revision>97</cp:revision>
  <dcterms:created xsi:type="dcterms:W3CDTF">2014-10-04T19:33:21Z</dcterms:created>
  <dcterms:modified xsi:type="dcterms:W3CDTF">2015-02-05T13:03:45Z</dcterms:modified>
</cp:coreProperties>
</file>