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  <p:sldMasterId id="2147483762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FFFF"/>
    <a:srgbClr val="FFFF66"/>
    <a:srgbClr val="FF29FF"/>
    <a:srgbClr val="FFE471"/>
    <a:srgbClr val="C5FFFF"/>
    <a:srgbClr val="A7FFA7"/>
    <a:srgbClr val="FFD5D5"/>
    <a:srgbClr val="FF9797"/>
    <a:srgbClr val="9FFF9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113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114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9114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114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114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114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114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114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114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114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115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115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9115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6C6DF99-4DEA-4643-86C3-773999F638A1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9115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115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A2FEB2D-0F57-4A40-B88C-53BBFADF84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11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11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2FEB2D-0F57-4A40-B88C-53BBFADF84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6C6DF99-4DEA-4643-86C3-773999F638A1}" type="datetimeFigureOut">
              <a:rPr lang="ru-RU" smtClean="0"/>
              <a:pPr/>
              <a:t>10.10.2016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2FEB2D-0F57-4A40-B88C-53BBFADF84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6C6DF99-4DEA-4643-86C3-773999F638A1}" type="datetimeFigureOut">
              <a:rPr lang="ru-RU" smtClean="0"/>
              <a:pPr/>
              <a:t>10.10.2016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A2FEB2D-0F57-4A40-B88C-53BBFADF84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6C6DF99-4DEA-4643-86C3-773999F638A1}" type="datetimeFigureOut">
              <a:rPr lang="ru-RU" smtClean="0"/>
              <a:pPr/>
              <a:t>10.10.2016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D878AD1-247A-4B9E-A984-F368A6B3FE0C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94217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18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19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94221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22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23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24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25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94227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28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29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94231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32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33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34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35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94236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4237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414AF-7EFA-4AC1-8A01-0A42EA03C0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B2A36-3E73-48B5-BDCC-315553B315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445EC-5224-49AC-BC48-6046CFB355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7BDA4-F44D-4786-BC9D-7B6BB7586F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EE300-4C3F-4CC4-BBAC-657825F64C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4EAA9-3F1A-493F-95B9-7087C372C6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2FEB2D-0F57-4A40-B88C-53BBFADF84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6C6DF99-4DEA-4643-86C3-773999F638A1}" type="datetimeFigureOut">
              <a:rPr lang="ru-RU" smtClean="0"/>
              <a:pPr/>
              <a:t>10.10.2016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6B3AC-9DB1-4461-A744-F68939BA7D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3E5F9-BD37-4A37-BA5A-E7637BF738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4C46D-201E-4C45-84B4-96FDF3AE40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6FF38-F9FD-4DEE-BB6D-04D8ABB781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10547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7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7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0547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8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8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8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8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8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8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8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8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8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8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9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9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549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9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9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9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9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9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9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9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500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5501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5502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50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50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50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50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50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5509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5510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551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551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5513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5514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5515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2D37215-3AE4-4080-B47F-E43C106BA5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60A2A-66C8-44FF-AF05-DDDE843F24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FCFEE-1DA4-41B8-9CC5-0C203A4911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42C6B-8487-4051-9BBB-D5E2FA5FCC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7EDAB8-1859-4860-9343-A2E0541239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12FB3-898D-468D-B485-5990FE0189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2FEB2D-0F57-4A40-B88C-53BBFADF84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6C6DF99-4DEA-4643-86C3-773999F638A1}" type="datetimeFigureOut">
              <a:rPr lang="ru-RU" smtClean="0"/>
              <a:pPr/>
              <a:t>10.10.2016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D8055-49FD-44FD-8CDC-352EDD225A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578E1E-AC4D-40F9-A0A6-BBD240ADCB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E073B-3DD0-4EBC-8438-5A3A2D3C32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13FFE-E2AF-4E8E-B7D3-B3803A0EC8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74B4D-8BA6-4F06-9FE5-165EC3E94E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46C6DF99-4DEA-4643-86C3-773999F638A1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CA2FEB2D-0F57-4A40-B88C-53BBFADF8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46C6DF99-4DEA-4643-86C3-773999F638A1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CA2FEB2D-0F57-4A40-B88C-53BBFADF8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46C6DF99-4DEA-4643-86C3-773999F638A1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CA2FEB2D-0F57-4A40-B88C-53BBFADF8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46C6DF99-4DEA-4643-86C3-773999F638A1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CA2FEB2D-0F57-4A40-B88C-53BBFADF8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46C6DF99-4DEA-4643-86C3-773999F638A1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CA2FEB2D-0F57-4A40-B88C-53BBFADF8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2FEB2D-0F57-4A40-B88C-53BBFADF84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6C6DF99-4DEA-4643-86C3-773999F638A1}" type="datetimeFigureOut">
              <a:rPr lang="ru-RU" smtClean="0"/>
              <a:pPr/>
              <a:t>10.10.2016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46C6DF99-4DEA-4643-86C3-773999F638A1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CA2FEB2D-0F57-4A40-B88C-53BBFADF8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46C6DF99-4DEA-4643-86C3-773999F638A1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CA2FEB2D-0F57-4A40-B88C-53BBFADF8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46C6DF99-4DEA-4643-86C3-773999F638A1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CA2FEB2D-0F57-4A40-B88C-53BBFADF8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46C6DF99-4DEA-4643-86C3-773999F638A1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CA2FEB2D-0F57-4A40-B88C-53BBFADF8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46C6DF99-4DEA-4643-86C3-773999F638A1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CA2FEB2D-0F57-4A40-B88C-53BBFADF8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46C6DF99-4DEA-4643-86C3-773999F638A1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CA2FEB2D-0F57-4A40-B88C-53BBFADF8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2FEB2D-0F57-4A40-B88C-53BBFADF84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6C6DF99-4DEA-4643-86C3-773999F638A1}" type="datetimeFigureOut">
              <a:rPr lang="ru-RU" smtClean="0"/>
              <a:pPr/>
              <a:t>10.10.2016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2FEB2D-0F57-4A40-B88C-53BBFADF84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6C6DF99-4DEA-4643-86C3-773999F638A1}" type="datetimeFigureOut">
              <a:rPr lang="ru-RU" smtClean="0"/>
              <a:pPr/>
              <a:t>10.10.2016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2FEB2D-0F57-4A40-B88C-53BBFADF84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6C6DF99-4DEA-4643-86C3-773999F638A1}" type="datetimeFigureOut">
              <a:rPr lang="ru-RU" smtClean="0"/>
              <a:pPr/>
              <a:t>10.10.2016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2FEB2D-0F57-4A40-B88C-53BBFADF84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6C6DF99-4DEA-4643-86C3-773999F638A1}" type="datetimeFigureOut">
              <a:rPr lang="ru-RU" smtClean="0"/>
              <a:pPr/>
              <a:t>10.10.2016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2FEB2D-0F57-4A40-B88C-53BBFADF84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6C6DF99-4DEA-4643-86C3-773999F638A1}" type="datetimeFigureOut">
              <a:rPr lang="ru-RU" smtClean="0"/>
              <a:pPr/>
              <a:t>10.10.2016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CA2FEB2D-0F57-4A40-B88C-53BBFADF84C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901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011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011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9012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9012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9012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9012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012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9012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9012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01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01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46C6DF99-4DEA-4643-86C3-773999F638A1}" type="datetimeFigureOut">
              <a:rPr lang="ru-RU" smtClean="0"/>
              <a:pPr/>
              <a:t>10.10.2016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C16CB57-0218-4F4B-B2BB-89891FBDB6A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319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319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9319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9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9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9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9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0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0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0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0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9320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20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20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320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21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21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9321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21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21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21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21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21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21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22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9322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2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9322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9322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22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23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23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23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23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23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23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9323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0445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5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5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0445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5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5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5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5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6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6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6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6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6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6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6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6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446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6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7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7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7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7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7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7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7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47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47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448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8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8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8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8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448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48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448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448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448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449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39883561-32D1-4314-8150-446703541E8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449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0"/>
              </a:schemeClr>
            </a:gs>
            <a:gs pos="12000">
              <a:srgbClr val="E6D78A"/>
            </a:gs>
            <a:gs pos="12000">
              <a:schemeClr val="accent6">
                <a:lumMod val="50000"/>
              </a:schemeClr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C00000"/>
            </a:gs>
            <a:gs pos="100000">
              <a:schemeClr val="accent6">
                <a:lumMod val="50000"/>
              </a:schemeClr>
            </a:gs>
            <a:gs pos="100000">
              <a:schemeClr val="accent6">
                <a:lumMod val="5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800">
                <a:solidFill>
                  <a:srgbClr val="7F7F7F"/>
                </a:solidFill>
                <a:ea typeface="Calibri" pitchFamily="34" charset="0"/>
                <a:cs typeface="Times New Roman" pitchFamily="18" charset="0"/>
              </a:rPr>
              <a:t>FokinaLida.75@mail.ru</a:t>
            </a:r>
          </a:p>
        </p:txBody>
      </p:sp>
      <p:sp>
        <p:nvSpPr>
          <p:cNvPr id="10" name="Блок-схема: документ 9"/>
          <p:cNvSpPr/>
          <p:nvPr/>
        </p:nvSpPr>
        <p:spPr>
          <a:xfrm>
            <a:off x="0" y="3429000"/>
            <a:ext cx="9144000" cy="3168650"/>
          </a:xfrm>
          <a:prstGeom prst="flowChartDocument">
            <a:avLst/>
          </a:prstGeom>
          <a:gradFill flip="none" rotWithShape="1">
            <a:gsLst>
              <a:gs pos="0">
                <a:srgbClr val="FFDA71">
                  <a:tint val="66000"/>
                  <a:satMod val="160000"/>
                </a:srgbClr>
              </a:gs>
              <a:gs pos="50000">
                <a:srgbClr val="FFDA71">
                  <a:tint val="44500"/>
                  <a:satMod val="160000"/>
                </a:srgbClr>
              </a:gs>
              <a:gs pos="100000">
                <a:srgbClr val="FFDA71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Блок-схема: документ 10"/>
          <p:cNvSpPr/>
          <p:nvPr/>
        </p:nvSpPr>
        <p:spPr>
          <a:xfrm rot="10800000">
            <a:off x="0" y="188913"/>
            <a:ext cx="9144000" cy="3240087"/>
          </a:xfrm>
          <a:prstGeom prst="flowChartDocument">
            <a:avLst/>
          </a:prstGeom>
          <a:gradFill flip="none" rotWithShape="1">
            <a:gsLst>
              <a:gs pos="0">
                <a:srgbClr val="FFDA71">
                  <a:tint val="66000"/>
                  <a:satMod val="160000"/>
                </a:srgbClr>
              </a:gs>
              <a:gs pos="50000">
                <a:srgbClr val="FFDA71">
                  <a:tint val="44500"/>
                  <a:satMod val="160000"/>
                </a:srgbClr>
              </a:gs>
              <a:gs pos="100000">
                <a:srgbClr val="FFDA71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2" name="Рисунок 11" descr="63794594_023338097.png"/>
          <p:cNvPicPr>
            <a:picLocks noChangeAspect="1"/>
          </p:cNvPicPr>
          <p:nvPr/>
        </p:nvPicPr>
        <p:blipFill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5400000">
            <a:off x="43831" y="-34666"/>
            <a:ext cx="768034" cy="791208"/>
          </a:xfrm>
          <a:prstGeom prst="rect">
            <a:avLst/>
          </a:prstGeom>
        </p:spPr>
      </p:pic>
      <p:pic>
        <p:nvPicPr>
          <p:cNvPr id="13" name="Рисунок 12" descr="63794594_023338097.png"/>
          <p:cNvPicPr>
            <a:picLocks noChangeAspect="1"/>
          </p:cNvPicPr>
          <p:nvPr/>
        </p:nvPicPr>
        <p:blipFill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5840720">
            <a:off x="8326477" y="6039205"/>
            <a:ext cx="768034" cy="7912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ransition>
    <p:strips dir="rd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2" name="Picture 2" descr="http://img-0.photosight.ru/1e3/2994793_large.jpg"/>
          <p:cNvPicPr>
            <a:picLocks noChangeAspect="1" noChangeArrowheads="1"/>
          </p:cNvPicPr>
          <p:nvPr/>
        </p:nvPicPr>
        <p:blipFill>
          <a:blip r:embed="rId2" cstate="print"/>
          <a:srcRect r="1938"/>
          <a:stretch>
            <a:fillRect/>
          </a:stretch>
        </p:blipFill>
        <p:spPr bwMode="auto">
          <a:xfrm>
            <a:off x="0" y="3071810"/>
            <a:ext cx="9144000" cy="289083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7772400" cy="2928934"/>
          </a:xfrm>
        </p:spPr>
        <p:txBody>
          <a:bodyPr/>
          <a:lstStyle/>
          <a:p>
            <a:r>
              <a:rPr lang="uk-UA" sz="6000" b="1" dirty="0" err="1" smtClean="0">
                <a:latin typeface="Monotype Corsiva" pitchFamily="66" charset="0"/>
              </a:rPr>
              <a:t>“Розвиток</a:t>
            </a:r>
            <a:r>
              <a:rPr lang="uk-UA" sz="6000" b="1" dirty="0" smtClean="0">
                <a:latin typeface="Monotype Corsiva" pitchFamily="66" charset="0"/>
              </a:rPr>
              <a:t> мовленнєвої компетентності дітей раннього </a:t>
            </a:r>
            <a:r>
              <a:rPr lang="uk-UA" sz="6000" b="1" dirty="0" err="1" smtClean="0">
                <a:latin typeface="Monotype Corsiva" pitchFamily="66" charset="0"/>
              </a:rPr>
              <a:t>віку”</a:t>
            </a:r>
            <a:endParaRPr lang="ru-RU" sz="6000" b="1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4" name="Picture 2" descr="https://im2-tub-ua.yandex.net/i?id=af3d6524021ba029b8a1b06fdb67125d&amp;n=33&amp;h=215&amp;w=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3500438"/>
            <a:ext cx="3071802" cy="335756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/>
          <a:lstStyle/>
          <a:p>
            <a:r>
              <a:rPr lang="uk-UA" sz="7200" b="1" dirty="0" err="1" smtClean="0"/>
              <a:t>“Розвиток</a:t>
            </a:r>
            <a:r>
              <a:rPr lang="uk-UA" sz="7200" b="1" dirty="0" smtClean="0"/>
              <a:t> мовлення дітей раннього </a:t>
            </a:r>
            <a:r>
              <a:rPr lang="uk-UA" sz="7200" b="1" dirty="0" err="1" smtClean="0"/>
              <a:t>віку”</a:t>
            </a:r>
            <a:endParaRPr lang="ru-RU" sz="7200" b="1" dirty="0"/>
          </a:p>
        </p:txBody>
      </p:sp>
      <p:pic>
        <p:nvPicPr>
          <p:cNvPr id="131076" name="Picture 4" descr="https://im2-tub-ua.yandex.net/i?id=4314b45298fa957060a0b24977594f90&amp;n=33&amp;h=180&amp;w=48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4000504"/>
            <a:ext cx="6357950" cy="2857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098" name="Picture 2" descr="E:\Світлана\shutterstock_48142351_968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285992"/>
            <a:ext cx="2571768" cy="1928826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28662" y="0"/>
            <a:ext cx="8215338" cy="1142984"/>
          </a:xfrm>
          <a:solidFill>
            <a:srgbClr val="00B050"/>
          </a:solidFill>
          <a:ln>
            <a:solidFill>
              <a:srgbClr val="00B050"/>
            </a:solidFill>
          </a:ln>
        </p:spPr>
        <p:txBody>
          <a:bodyPr/>
          <a:lstStyle/>
          <a:p>
            <a:r>
              <a:rPr lang="uk-UA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Мовлення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– один з перших видів діяльності яким оволодіває дитина з раннього віку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28596" y="1357298"/>
            <a:ext cx="4143372" cy="1143008"/>
          </a:xfrm>
        </p:spPr>
        <p:txBody>
          <a:bodyPr/>
          <a:lstStyle/>
          <a:p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Якщо у 2 роки дитина вживає 300 слів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00431" y="2143116"/>
            <a:ext cx="564357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То</a:t>
            </a:r>
            <a:r>
              <a:rPr lang="ru-RU" sz="3200" dirty="0">
                <a:solidFill>
                  <a:srgbClr val="002060"/>
                </a:solidFill>
              </a:rPr>
              <a:t>, за </a:t>
            </a:r>
            <a:r>
              <a:rPr lang="ru-RU" sz="3200" dirty="0" err="1">
                <a:solidFill>
                  <a:srgbClr val="002060"/>
                </a:solidFill>
              </a:rPr>
              <a:t>умови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вмілого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педагогічного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впливу</a:t>
            </a:r>
            <a:r>
              <a:rPr lang="ru-RU" sz="3200" dirty="0">
                <a:solidFill>
                  <a:srgbClr val="002060"/>
                </a:solidFill>
              </a:rPr>
              <a:t>, до </a:t>
            </a:r>
            <a:r>
              <a:rPr lang="ru-RU" sz="3200" dirty="0" err="1">
                <a:solidFill>
                  <a:srgbClr val="002060"/>
                </a:solidFill>
              </a:rPr>
              <a:t>трьох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років</a:t>
            </a:r>
            <a:r>
              <a:rPr lang="ru-RU" sz="3200" dirty="0">
                <a:solidFill>
                  <a:srgbClr val="002060"/>
                </a:solidFill>
              </a:rPr>
              <a:t> словник </a:t>
            </a:r>
            <a:r>
              <a:rPr lang="ru-RU" sz="3200" dirty="0" err="1">
                <a:solidFill>
                  <a:srgbClr val="002060"/>
                </a:solidFill>
              </a:rPr>
              <a:t>розширюється</a:t>
            </a:r>
            <a:r>
              <a:rPr lang="ru-RU" sz="3200" dirty="0">
                <a:solidFill>
                  <a:srgbClr val="002060"/>
                </a:solidFill>
              </a:rPr>
              <a:t> до 1000 </a:t>
            </a:r>
            <a:r>
              <a:rPr lang="ru-RU" sz="3200" dirty="0" err="1">
                <a:solidFill>
                  <a:srgbClr val="002060"/>
                </a:solidFill>
              </a:rPr>
              <a:t>і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більше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слів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132097" name="Rectangle 1"/>
          <p:cNvSpPr>
            <a:spLocks noChangeArrowheads="1"/>
          </p:cNvSpPr>
          <p:nvPr/>
        </p:nvSpPr>
        <p:spPr bwMode="auto">
          <a:xfrm>
            <a:off x="285720" y="4200109"/>
            <a:ext cx="8643998" cy="265789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Plain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b="1" dirty="0" err="1">
                <a:ln>
                  <a:solidFill>
                    <a:srgbClr val="FF0000"/>
                  </a:solidFill>
                </a:ln>
                <a:blipFill>
                  <a:blip r:embed="rId4"/>
                  <a:tile tx="0" ty="0" sx="100000" sy="100000" flip="none" algn="tl"/>
                </a:blip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ru-RU" sz="6000" b="1" i="0" u="none" strike="noStrike" cap="none" normalizeH="0" baseline="0" dirty="0" err="1" smtClean="0">
                <a:ln>
                  <a:solidFill>
                    <a:srgbClr val="FF0000"/>
                  </a:solidFill>
                </a:ln>
                <a:blipFill>
                  <a:blip r:embed="rId4"/>
                  <a:tile tx="0" ty="0" sx="100000" sy="100000" flip="none" algn="tl"/>
                </a:blip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озвиток</a:t>
            </a:r>
            <a:r>
              <a:rPr kumimoji="0" lang="ru-RU" sz="6000" b="1" i="0" u="none" strike="noStrike" cap="none" normalizeH="0" baseline="0" dirty="0" smtClean="0">
                <a:ln>
                  <a:solidFill>
                    <a:srgbClr val="FF0000"/>
                  </a:solidFill>
                </a:ln>
                <a:blipFill>
                  <a:blip r:embed="rId4"/>
                  <a:tile tx="0" ty="0" sx="100000" sy="100000" flip="none" algn="tl"/>
                </a:blip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6000" b="1" i="0" u="none" strike="noStrike" cap="none" normalizeH="0" baseline="0" dirty="0" err="1" smtClean="0">
                <a:ln>
                  <a:solidFill>
                    <a:srgbClr val="FF0000"/>
                  </a:solidFill>
                </a:ln>
                <a:blipFill>
                  <a:blip r:embed="rId4"/>
                  <a:tile tx="0" ty="0" sx="100000" sy="100000" flip="none" algn="tl"/>
                </a:blip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мовлення</a:t>
            </a:r>
            <a:r>
              <a:rPr kumimoji="0" lang="ru-RU" sz="6000" b="1" i="0" u="none" strike="noStrike" cap="none" normalizeH="0" baseline="0" dirty="0" smtClean="0">
                <a:ln>
                  <a:solidFill>
                    <a:srgbClr val="FF0000"/>
                  </a:solidFill>
                </a:ln>
                <a:blipFill>
                  <a:blip r:embed="rId4"/>
                  <a:tile tx="0" ty="0" sx="100000" sy="100000" flip="none" algn="tl"/>
                </a:blip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- один </a:t>
            </a:r>
            <a:r>
              <a:rPr kumimoji="0" lang="ru-RU" sz="6000" b="1" i="0" u="none" strike="noStrike" cap="none" normalizeH="0" baseline="0" dirty="0" err="1" smtClean="0">
                <a:ln>
                  <a:solidFill>
                    <a:srgbClr val="FF0000"/>
                  </a:solidFill>
                </a:ln>
                <a:blipFill>
                  <a:blip r:embed="rId4"/>
                  <a:tile tx="0" ty="0" sx="100000" sy="100000" flip="none" algn="tl"/>
                </a:blip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6000" b="1" i="0" u="none" strike="noStrike" cap="none" normalizeH="0" baseline="0" dirty="0" smtClean="0">
                <a:ln>
                  <a:solidFill>
                    <a:srgbClr val="FF0000"/>
                  </a:solidFill>
                </a:ln>
                <a:blipFill>
                  <a:blip r:embed="rId4"/>
                  <a:tile tx="0" ty="0" sx="100000" sy="100000" flip="none" algn="tl"/>
                </a:blip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6000" b="1" i="0" u="none" strike="noStrike" cap="none" normalizeH="0" baseline="0" dirty="0" err="1" smtClean="0">
                <a:ln>
                  <a:solidFill>
                    <a:srgbClr val="FF0000"/>
                  </a:solidFill>
                </a:ln>
                <a:blipFill>
                  <a:blip r:embed="rId4"/>
                  <a:tile tx="0" ty="0" sx="100000" sy="100000" flip="none" algn="tl"/>
                </a:blip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найважливіших</a:t>
            </a:r>
            <a:r>
              <a:rPr kumimoji="0" lang="ru-RU" sz="6000" b="1" i="0" u="none" strike="noStrike" cap="none" normalizeH="0" baseline="0" dirty="0" smtClean="0">
                <a:ln>
                  <a:solidFill>
                    <a:srgbClr val="FF0000"/>
                  </a:solidFill>
                </a:ln>
                <a:blipFill>
                  <a:blip r:embed="rId4"/>
                  <a:tile tx="0" ty="0" sx="100000" sy="100000" flip="none" algn="tl"/>
                </a:blip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6600" b="1" i="0" u="none" strike="noStrike" cap="none" normalizeH="0" baseline="0" dirty="0" err="1" smtClean="0">
                <a:ln>
                  <a:solidFill>
                    <a:srgbClr val="FF0000"/>
                  </a:solidFill>
                </a:ln>
                <a:blipFill>
                  <a:blip r:embed="rId4"/>
                  <a:tile tx="0" ty="0" sx="100000" sy="100000" flip="none" algn="tl"/>
                </a:blip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напрямків</a:t>
            </a:r>
            <a:r>
              <a:rPr kumimoji="0" lang="ru-RU" sz="6000" b="1" i="0" u="none" strike="noStrike" cap="none" normalizeH="0" baseline="0" dirty="0" smtClean="0">
                <a:ln>
                  <a:solidFill>
                    <a:srgbClr val="FF0000"/>
                  </a:solidFill>
                </a:ln>
                <a:blipFill>
                  <a:blip r:embed="rId4"/>
                  <a:tile tx="0" ty="0" sx="100000" sy="100000" flip="none" algn="tl"/>
                </a:blip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6000" b="1" i="0" u="none" strike="noStrike" cap="none" normalizeH="0" baseline="0" dirty="0" err="1" smtClean="0">
                <a:ln>
                  <a:solidFill>
                    <a:srgbClr val="FF0000"/>
                  </a:solidFill>
                </a:ln>
                <a:blipFill>
                  <a:blip r:embed="rId4"/>
                  <a:tile tx="0" ty="0" sx="100000" sy="100000" flip="none" algn="tl"/>
                </a:blip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педагогічної</a:t>
            </a:r>
            <a:r>
              <a:rPr kumimoji="0" lang="ru-RU" sz="6000" b="1" i="0" u="none" strike="noStrike" cap="none" normalizeH="0" baseline="0" dirty="0" smtClean="0">
                <a:ln>
                  <a:solidFill>
                    <a:srgbClr val="FF0000"/>
                  </a:solidFill>
                </a:ln>
                <a:blipFill>
                  <a:blip r:embed="rId4"/>
                  <a:tile tx="0" ty="0" sx="100000" sy="100000" flip="none" algn="tl"/>
                </a:blip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6000" b="1" i="0" u="none" strike="noStrike" cap="none" normalizeH="0" baseline="0" dirty="0" err="1" smtClean="0">
                <a:ln>
                  <a:solidFill>
                    <a:srgbClr val="FF0000"/>
                  </a:solidFill>
                </a:ln>
                <a:blipFill>
                  <a:blip r:embed="rId4"/>
                  <a:tile tx="0" ty="0" sx="100000" sy="100000" flip="none" algn="tl"/>
                </a:blip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роботи</a:t>
            </a:r>
            <a:r>
              <a:rPr kumimoji="0" lang="ru-RU" sz="6000" b="1" i="0" u="none" strike="noStrike" cap="none" normalizeH="0" baseline="0" dirty="0" smtClean="0">
                <a:ln>
                  <a:solidFill>
                    <a:srgbClr val="FF0000"/>
                  </a:solidFill>
                </a:ln>
                <a:blipFill>
                  <a:blip r:embed="rId4"/>
                  <a:tile tx="0" ty="0" sx="100000" sy="100000" flip="none" algn="tl"/>
                </a:blip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6000" b="1" i="0" u="none" strike="noStrike" cap="none" normalizeH="0" baseline="0" dirty="0" err="1" smtClean="0">
                <a:ln>
                  <a:solidFill>
                    <a:srgbClr val="FF0000"/>
                  </a:solidFill>
                </a:ln>
                <a:blipFill>
                  <a:blip r:embed="rId4"/>
                  <a:tile tx="0" ty="0" sx="100000" sy="100000" flip="none" algn="tl"/>
                </a:blip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6000" b="1" i="0" u="none" strike="noStrike" cap="none" normalizeH="0" baseline="0" dirty="0" smtClean="0">
                <a:ln>
                  <a:solidFill>
                    <a:srgbClr val="FF0000"/>
                  </a:solidFill>
                </a:ln>
                <a:blipFill>
                  <a:blip r:embed="rId4"/>
                  <a:tile tx="0" ty="0" sx="100000" sy="100000" flip="none" algn="tl"/>
                </a:blip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6000" b="1" i="0" u="none" strike="noStrike" cap="none" normalizeH="0" baseline="0" dirty="0" err="1" smtClean="0">
                <a:ln>
                  <a:solidFill>
                    <a:srgbClr val="FF0000"/>
                  </a:solidFill>
                </a:ln>
                <a:blipFill>
                  <a:blip r:embed="rId4"/>
                  <a:tile tx="0" ty="0" sx="100000" sy="100000" flip="none" algn="tl"/>
                </a:blip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дітьми</a:t>
            </a:r>
            <a:r>
              <a:rPr kumimoji="0" lang="ru-RU" sz="6000" b="1" i="0" u="none" strike="noStrike" cap="none" normalizeH="0" baseline="0" dirty="0" smtClean="0">
                <a:ln>
                  <a:solidFill>
                    <a:srgbClr val="FF0000"/>
                  </a:solidFill>
                </a:ln>
                <a:blipFill>
                  <a:blip r:embed="rId4"/>
                  <a:tile tx="0" ty="0" sx="100000" sy="100000" flip="none" algn="tl"/>
                </a:blip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6000" b="1" i="0" u="none" strike="noStrike" cap="none" normalizeH="0" baseline="0" dirty="0" err="1" smtClean="0">
                <a:ln>
                  <a:solidFill>
                    <a:srgbClr val="FF0000"/>
                  </a:solidFill>
                </a:ln>
                <a:blipFill>
                  <a:blip r:embed="rId4"/>
                  <a:tile tx="0" ty="0" sx="100000" sy="100000" flip="none" algn="tl"/>
                </a:blip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третього</a:t>
            </a:r>
            <a:r>
              <a:rPr kumimoji="0" lang="ru-RU" sz="6000" b="1" i="0" u="none" strike="noStrike" cap="none" normalizeH="0" baseline="0" dirty="0" smtClean="0">
                <a:ln>
                  <a:solidFill>
                    <a:srgbClr val="FF0000"/>
                  </a:solidFill>
                </a:ln>
                <a:blipFill>
                  <a:blip r:embed="rId4"/>
                  <a:tile tx="0" ty="0" sx="100000" sy="100000" flip="none" algn="tl"/>
                </a:blip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року </a:t>
            </a:r>
            <a:r>
              <a:rPr kumimoji="0" lang="ru-RU" sz="6000" b="1" i="0" u="none" strike="noStrike" cap="none" normalizeH="0" baseline="0" dirty="0" err="1" smtClean="0">
                <a:ln>
                  <a:solidFill>
                    <a:srgbClr val="FF0000"/>
                  </a:solidFill>
                </a:ln>
                <a:blipFill>
                  <a:blip r:embed="rId4"/>
                  <a:tile tx="0" ty="0" sx="100000" sy="100000" flip="none" algn="tl"/>
                </a:blip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життя</a:t>
            </a:r>
            <a:r>
              <a:rPr kumimoji="0" lang="ru-RU" sz="6000" b="1" i="0" u="none" strike="noStrike" cap="none" normalizeH="0" baseline="0" dirty="0" smtClean="0">
                <a:ln>
                  <a:solidFill>
                    <a:srgbClr val="FF0000"/>
                  </a:solidFill>
                </a:ln>
                <a:blipFill>
                  <a:blip r:embed="rId4"/>
                  <a:tile tx="0" ty="0" sx="100000" sy="100000" flip="none" algn="tl"/>
                </a:blip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1" i="0" u="none" strike="noStrike" cap="none" normalizeH="0" baseline="0" dirty="0" smtClean="0">
              <a:ln>
                <a:solidFill>
                  <a:srgbClr val="FF0000"/>
                </a:solidFill>
              </a:ln>
              <a:blipFill>
                <a:blip r:embed="rId4"/>
                <a:tile tx="0" ty="0" sx="100000" sy="100000" flip="none" algn="tl"/>
              </a:blip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Двойная волна 12"/>
          <p:cNvSpPr/>
          <p:nvPr/>
        </p:nvSpPr>
        <p:spPr>
          <a:xfrm>
            <a:off x="0" y="4429132"/>
            <a:ext cx="9144000" cy="2428868"/>
          </a:xfrm>
          <a:prstGeom prst="doubleWave">
            <a:avLst>
              <a:gd name="adj1" fmla="val 6250"/>
              <a:gd name="adj2" fmla="val -1"/>
            </a:avLst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368412"/>
          </a:xfrm>
          <a:solidFill>
            <a:srgbClr val="FFFF00"/>
          </a:solidFill>
          <a:ln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srgbClr val="FFFF00">
                <a:alpha val="15000"/>
              </a:srgbClr>
            </a:outerShdw>
            <a:reflection blurRad="6350" stA="50000" endA="295" endPos="92000" dist="101600" dir="5400000" sy="-100000" algn="bl" rotWithShape="0"/>
          </a:effectLst>
        </p:spPr>
        <p:txBody>
          <a:bodyPr/>
          <a:lstStyle/>
          <a:p>
            <a:r>
              <a:rPr lang="uk-UA" b="1" dirty="0" smtClean="0"/>
              <a:t>Принципи мовленнєвого </a:t>
            </a:r>
            <a:r>
              <a:rPr lang="uk-UA" b="1" dirty="0" err="1" smtClean="0"/>
              <a:t>ровитку</a:t>
            </a:r>
            <a:r>
              <a:rPr lang="uk-UA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57222" y="2000240"/>
            <a:ext cx="5800719" cy="2582270"/>
          </a:xfrm>
          <a:solidFill>
            <a:srgbClr val="FF99FF"/>
          </a:solidFill>
          <a:ln>
            <a:solidFill>
              <a:schemeClr val="tx1"/>
            </a:solidFill>
          </a:ln>
          <a:scene3d>
            <a:camera prst="perspectiveContrastingRightFacing"/>
            <a:lightRig rig="threePt" dir="t"/>
          </a:scene3d>
          <a:sp3d>
            <a:bevelT prst="convex"/>
          </a:sp3d>
        </p:spPr>
        <p:txBody>
          <a:bodyPr/>
          <a:lstStyle/>
          <a:p>
            <a:pPr algn="ctr">
              <a:buNone/>
            </a:pP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Наскрізного планування мовленнєвих завдань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57752" y="2000240"/>
            <a:ext cx="4006443" cy="707886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  <a:scene3d>
            <a:camera prst="perspectiveHeroicExtremeLeftFacing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Повторюваності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 rot="2531741">
            <a:off x="2837522" y="1178965"/>
            <a:ext cx="484632" cy="978408"/>
          </a:xfrm>
          <a:prstGeom prst="downArrow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9337539">
            <a:off x="6392240" y="1189018"/>
            <a:ext cx="484632" cy="978408"/>
          </a:xfrm>
          <a:prstGeom prst="downArrow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121" name="Rectangle 1"/>
          <p:cNvSpPr>
            <a:spLocks noChangeArrowheads="1"/>
          </p:cNvSpPr>
          <p:nvPr/>
        </p:nvSpPr>
        <p:spPr bwMode="auto">
          <a:xfrm>
            <a:off x="785786" y="4714885"/>
            <a:ext cx="835821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Організовуючи роботу з дітьми педагог розв'язує низку завдань, що стосуються розвитку розуміння мови.</a:t>
            </a:r>
            <a:endParaRPr kumimoji="0" lang="ru-RU" sz="4800" b="1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  <a:effectLst/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Двойная стрелка влево/вправо 13"/>
          <p:cNvSpPr/>
          <p:nvPr/>
        </p:nvSpPr>
        <p:spPr>
          <a:xfrm>
            <a:off x="0" y="-214338"/>
            <a:ext cx="9144000" cy="2571768"/>
          </a:xfrm>
          <a:prstGeom prst="leftRightArrow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/>
          <a:lstStyle/>
          <a:p>
            <a:r>
              <a:rPr lang="uk-UA" b="1" dirty="0" smtClean="0">
                <a:ln w="28575">
                  <a:noFill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Форми розвитку мовлення малюка</a:t>
            </a:r>
            <a:endParaRPr lang="ru-RU" b="1" dirty="0">
              <a:ln w="28575">
                <a:noFill/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1785926"/>
            <a:ext cx="5377178" cy="58477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uk-UA" sz="3200" b="1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Індивідуальне </a:t>
            </a:r>
            <a:r>
              <a:rPr lang="uk-UA" sz="3200" b="1" dirty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спілкування </a:t>
            </a:r>
            <a:endParaRPr lang="ru-RU" sz="3200" b="1" dirty="0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28860" y="2500306"/>
            <a:ext cx="4071966" cy="584775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Розповіді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28860" y="3214686"/>
            <a:ext cx="4071966" cy="58477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Ігри-інсценівки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43042" y="3929066"/>
            <a:ext cx="5589031" cy="584775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Розглядання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дітьми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картин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4643446"/>
            <a:ext cx="8404096" cy="58477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Слухання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казок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віршів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потішок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оповідань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00232" y="5357826"/>
            <a:ext cx="5014514" cy="584775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Дидактичні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ігри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вправи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42910" y="6072206"/>
            <a:ext cx="7858180" cy="58477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Спеціальні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заняття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мовлення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rgbClr val="FFFF66"/>
          </a:solidFill>
        </p:spPr>
        <p:txBody>
          <a:bodyPr/>
          <a:lstStyle/>
          <a:p>
            <a:r>
              <a:rPr lang="ru-RU" sz="3600" b="1" u="sng" dirty="0" err="1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Вихователь</a:t>
            </a:r>
            <a:r>
              <a:rPr lang="ru-RU" sz="3600" b="1" u="sng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u="sng" dirty="0" err="1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самостійно</a:t>
            </a:r>
            <a:r>
              <a:rPr lang="ru-RU" sz="3600" b="1" u="sng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u="sng" dirty="0" err="1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вирішує</a:t>
            </a:r>
            <a:r>
              <a:rPr lang="ru-RU" sz="3600" b="1" u="sng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коли та </a:t>
            </a:r>
            <a:r>
              <a:rPr lang="ru-RU" sz="3600" b="1" u="sng" dirty="0" err="1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600" b="1" u="sng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u="sng" dirty="0" err="1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sz="3600" b="1" u="sng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складом </a:t>
            </a:r>
            <a:r>
              <a:rPr lang="ru-RU" sz="3600" b="1" u="sng" dirty="0" err="1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3600" b="1" u="sng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lang="ru-RU" sz="3600" b="1" u="sng" dirty="0" err="1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займатися</a:t>
            </a:r>
            <a:endParaRPr lang="ru-RU" sz="3600" b="1" u="sng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3143240" y="1714488"/>
            <a:ext cx="5643602" cy="882649"/>
          </a:xfrm>
        </p:spPr>
        <p:txBody>
          <a:bodyPr>
            <a:prstTxWarp prst="textInflateBottom">
              <a:avLst/>
            </a:prstTxWarp>
          </a:bodyPr>
          <a:lstStyle/>
          <a:p>
            <a:pPr>
              <a:buNone/>
            </a:pPr>
            <a:r>
              <a:rPr lang="uk-UA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Варіанти розташування дітей: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71754" y="2500306"/>
            <a:ext cx="6072246" cy="523220"/>
          </a:xfrm>
          <a:prstGeom prst="rect">
            <a:avLst/>
          </a:prstGeom>
          <a:solidFill>
            <a:srgbClr val="FFD5D5"/>
          </a:solidFill>
        </p:spPr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 Діти вільно пересуваються кімнатою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00496" y="3143248"/>
            <a:ext cx="4572000" cy="523220"/>
          </a:xfrm>
          <a:prstGeom prst="rect">
            <a:avLst/>
          </a:prstGeom>
          <a:solidFill>
            <a:srgbClr val="A7FFA7"/>
          </a:solidFill>
        </p:spPr>
        <p:txBody>
          <a:bodyPr>
            <a:spAutoFit/>
          </a:bodyPr>
          <a:lstStyle/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 Сидять біля педагога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14546" y="3786190"/>
            <a:ext cx="4572000" cy="523220"/>
          </a:xfrm>
          <a:prstGeom prst="rect">
            <a:avLst/>
          </a:prstGeom>
          <a:solidFill>
            <a:srgbClr val="FFFF66"/>
          </a:solidFill>
        </p:spPr>
        <p:txBody>
          <a:bodyPr>
            <a:spAutoFit/>
          </a:bodyPr>
          <a:lstStyle/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 Стоять біля педагога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4500570"/>
            <a:ext cx="4000528" cy="523220"/>
          </a:xfrm>
          <a:prstGeom prst="rect">
            <a:avLst/>
          </a:prstGeom>
          <a:solidFill>
            <a:srgbClr val="C5FFFF"/>
          </a:solidFill>
        </p:spPr>
        <p:txBody>
          <a:bodyPr wrap="square">
            <a:spAutoFit/>
          </a:bodyPr>
          <a:lstStyle/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 Сидять за столом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57488" y="5214950"/>
            <a:ext cx="4565673" cy="523220"/>
          </a:xfrm>
          <a:prstGeom prst="rect">
            <a:avLst/>
          </a:prstGeom>
          <a:solidFill>
            <a:srgbClr val="FFE471"/>
          </a:solidFill>
        </p:spPr>
        <p:txBody>
          <a:bodyPr wrap="none">
            <a:spAutoFit/>
          </a:bodyPr>
          <a:lstStyle/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 Сидять на килимі, стільцях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57686" y="5929330"/>
            <a:ext cx="4558299" cy="523220"/>
          </a:xfrm>
          <a:prstGeom prst="rect">
            <a:avLst/>
          </a:prstGeom>
          <a:solidFill>
            <a:srgbClr val="FF29FF"/>
          </a:solidFill>
        </p:spPr>
        <p:txBody>
          <a:bodyPr wrap="none">
            <a:spAutoFit/>
          </a:bodyPr>
          <a:lstStyle/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 Сидять довкола вихователя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 descr="ex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14422"/>
            <a:ext cx="2928926" cy="209549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8358214" cy="1357298"/>
          </a:xfrm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uk-UA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Спосіб організації мовленнєвих занять: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2571768" cy="757230"/>
          </a:xfrm>
          <a:solidFill>
            <a:srgbClr val="00FF00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Індивідуальні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714612" y="2428868"/>
            <a:ext cx="4500594" cy="75723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Індивідуально-групові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7286644" y="1571612"/>
            <a:ext cx="1614470" cy="75723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uk-UA" sz="3200" dirty="0" smtClean="0">
                <a:solidFill>
                  <a:srgbClr val="FF0000"/>
                </a:solidFill>
              </a:rPr>
              <a:t>Групові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0" y="3500438"/>
            <a:ext cx="9144000" cy="3357562"/>
          </a:xfrm>
          <a:prstGeom prst="rect">
            <a:avLst/>
          </a:prstGeom>
          <a:gradFill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lin ang="5400000" scaled="0"/>
          </a:gradFill>
          <a:ln w="57150">
            <a:solidFill>
              <a:schemeClr val="tx1"/>
            </a:solidFill>
          </a:ln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5400" b="1" i="0" u="sng" strike="noStrike" kern="1200" cap="none" spc="0" normalizeH="0" baseline="0" noProof="0" dirty="0" smtClean="0">
                <a:ln w="19050"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Типи</a:t>
            </a:r>
            <a:r>
              <a:rPr kumimoji="0" lang="uk-UA" sz="5400" b="1" i="0" u="sng" strike="noStrike" kern="1200" cap="none" spc="0" normalizeH="0" noProof="0" dirty="0" smtClean="0">
                <a:ln w="19050"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мовленнєвих занять</a:t>
            </a:r>
            <a:endParaRPr kumimoji="0" lang="ru-RU" sz="5400" b="1" i="0" u="sng" strike="noStrike" kern="1200" cap="none" spc="0" normalizeH="0" baseline="0" noProof="0" dirty="0">
              <a:ln w="19050">
                <a:solidFill>
                  <a:schemeClr val="tx1"/>
                </a:solidFill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571604" y="4500570"/>
            <a:ext cx="2686040" cy="7572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uk-UA" sz="3200" b="1" dirty="0" smtClean="0"/>
              <a:t>Комплексні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000628" y="4500570"/>
            <a:ext cx="2714644" cy="7572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uk-UA" sz="3200" b="1" dirty="0" smtClean="0"/>
              <a:t>Тематичні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2285984" y="1214422"/>
            <a:ext cx="642942" cy="357190"/>
          </a:xfrm>
          <a:prstGeom prst="downArrow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7215206" y="1214422"/>
            <a:ext cx="642942" cy="357190"/>
          </a:xfrm>
          <a:prstGeom prst="downArrow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500562" y="1357298"/>
            <a:ext cx="642942" cy="1143008"/>
          </a:xfrm>
          <a:prstGeom prst="downArrow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357158" y="5572140"/>
            <a:ext cx="2686040" cy="7572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Інтегровані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6143636" y="5572140"/>
            <a:ext cx="2686040" cy="7572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Міні-заняття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svitppt.com.ua/images/41/40988/960/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801350" cy="7200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</Template>
  <TotalTime>162</TotalTime>
  <Words>180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2</vt:lpstr>
      <vt:lpstr>Пастель</vt:lpstr>
      <vt:lpstr>Глобус</vt:lpstr>
      <vt:lpstr>4</vt:lpstr>
      <vt:lpstr>“Розвиток мовленнєвої компетентності дітей раннього віку”</vt:lpstr>
      <vt:lpstr>“Розвиток мовлення дітей раннього віку”</vt:lpstr>
      <vt:lpstr>Мовлення – один з перших видів діяльності яким оволодіває дитина з раннього віку</vt:lpstr>
      <vt:lpstr>Принципи мовленнєвого ровитку: </vt:lpstr>
      <vt:lpstr>Форми розвитку мовлення малюка</vt:lpstr>
      <vt:lpstr>Вихователь самостійно вирішує, коли та з яким складом дітей буде займатися</vt:lpstr>
      <vt:lpstr>Спосіб організації мовленнєвих занять:</vt:lpstr>
      <vt:lpstr>Слайд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“Розвиток мовленнєвої компетентності дітей раннього віку”</dc:title>
  <dc:creator>123</dc:creator>
  <cp:lastModifiedBy>Roman</cp:lastModifiedBy>
  <cp:revision>15</cp:revision>
  <dcterms:created xsi:type="dcterms:W3CDTF">2016-10-09T21:07:19Z</dcterms:created>
  <dcterms:modified xsi:type="dcterms:W3CDTF">2016-10-10T11:05:47Z</dcterms:modified>
</cp:coreProperties>
</file>