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7" r:id="rId4"/>
    <p:sldId id="268" r:id="rId5"/>
    <p:sldId id="269" r:id="rId6"/>
    <p:sldId id="270" r:id="rId7"/>
    <p:sldId id="258" r:id="rId8"/>
    <p:sldId id="259" r:id="rId9"/>
    <p:sldId id="272" r:id="rId10"/>
    <p:sldId id="260" r:id="rId11"/>
    <p:sldId id="261" r:id="rId12"/>
    <p:sldId id="294" r:id="rId13"/>
    <p:sldId id="296" r:id="rId14"/>
    <p:sldId id="298" r:id="rId15"/>
    <p:sldId id="297" r:id="rId16"/>
    <p:sldId id="262" r:id="rId17"/>
    <p:sldId id="263" r:id="rId18"/>
    <p:sldId id="300" r:id="rId19"/>
    <p:sldId id="264" r:id="rId20"/>
    <p:sldId id="299" r:id="rId21"/>
    <p:sldId id="265" r:id="rId22"/>
    <p:sldId id="266" r:id="rId23"/>
    <p:sldId id="273" r:id="rId24"/>
    <p:sldId id="274" r:id="rId25"/>
    <p:sldId id="275" r:id="rId26"/>
    <p:sldId id="276" r:id="rId27"/>
    <p:sldId id="277" r:id="rId28"/>
    <p:sldId id="278" r:id="rId29"/>
    <p:sldId id="292" r:id="rId30"/>
    <p:sldId id="291" r:id="rId31"/>
    <p:sldId id="290" r:id="rId32"/>
    <p:sldId id="289" r:id="rId33"/>
    <p:sldId id="288" r:id="rId34"/>
    <p:sldId id="293" r:id="rId35"/>
    <p:sldId id="279" r:id="rId36"/>
    <p:sldId id="280" r:id="rId37"/>
    <p:sldId id="281" r:id="rId38"/>
    <p:sldId id="282" r:id="rId39"/>
    <p:sldId id="283" r:id="rId40"/>
    <p:sldId id="284" r:id="rId41"/>
    <p:sldId id="285" r:id="rId42"/>
    <p:sldId id="286" r:id="rId43"/>
    <p:sldId id="287" r:id="rId44"/>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CD2596-CF54-47B3-AD89-AB68D91088E9}"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ru-RU"/>
        </a:p>
      </dgm:t>
    </dgm:pt>
    <dgm:pt modelId="{3E6C1532-DEB4-4C27-ADEB-2E56B4F25535}">
      <dgm:prSet/>
      <dgm:spPr/>
      <dgm:t>
        <a:bodyPr/>
        <a:lstStyle/>
        <a:p>
          <a:pPr rtl="0"/>
          <a:r>
            <a:rPr lang="uk-UA" b="1" dirty="0" smtClean="0"/>
            <a:t>передбачає ознайомлення дітей дошкільного віку </a:t>
          </a:r>
          <a:r>
            <a:rPr lang="uk-UA" b="1" dirty="0" smtClean="0">
              <a:solidFill>
                <a:srgbClr val="002060"/>
              </a:solidFill>
            </a:rPr>
            <a:t>з природою рідного краю. </a:t>
          </a:r>
          <a:r>
            <a:rPr lang="en-US" b="1" dirty="0" smtClean="0"/>
            <a:t> </a:t>
          </a:r>
          <a:r>
            <a:rPr lang="uk-UA" b="1" dirty="0" smtClean="0"/>
            <a:t> Дошкільникам потрібно давати уявлення про різні типи природних ландшафтів України (гори, луки, степи, ліси, водойми та ін.),  специфічний рослинний і тваринний світ, визначні природні об’єкти (найбільші річки, озера, найвищі гори, природні заповідники), характерні для певної місцевості кліматичні умови тощо.</a:t>
          </a:r>
          <a:endParaRPr lang="ru-RU" dirty="0"/>
        </a:p>
      </dgm:t>
    </dgm:pt>
    <dgm:pt modelId="{ED6A612E-F0A8-4582-977F-994F9DED53C2}" type="parTrans" cxnId="{D2877523-C1F2-471F-ACD9-671A32416D58}">
      <dgm:prSet/>
      <dgm:spPr/>
      <dgm:t>
        <a:bodyPr/>
        <a:lstStyle/>
        <a:p>
          <a:endParaRPr lang="ru-RU"/>
        </a:p>
      </dgm:t>
    </dgm:pt>
    <dgm:pt modelId="{01AB4E13-1C53-459B-870B-D203A6A7127F}" type="sibTrans" cxnId="{D2877523-C1F2-471F-ACD9-671A32416D58}">
      <dgm:prSet/>
      <dgm:spPr/>
      <dgm:t>
        <a:bodyPr/>
        <a:lstStyle/>
        <a:p>
          <a:endParaRPr lang="ru-RU"/>
        </a:p>
      </dgm:t>
    </dgm:pt>
    <dgm:pt modelId="{B7919F6D-DC8E-48C8-B687-D3F48AF27636}" type="pres">
      <dgm:prSet presAssocID="{86CD2596-CF54-47B3-AD89-AB68D91088E9}" presName="compositeShape" presStyleCnt="0">
        <dgm:presLayoutVars>
          <dgm:dir/>
          <dgm:resizeHandles/>
        </dgm:presLayoutVars>
      </dgm:prSet>
      <dgm:spPr/>
      <dgm:t>
        <a:bodyPr/>
        <a:lstStyle/>
        <a:p>
          <a:endParaRPr lang="ru-RU"/>
        </a:p>
      </dgm:t>
    </dgm:pt>
    <dgm:pt modelId="{5EB051FA-C99A-4B9B-BB0C-E88BF9FBC3E1}" type="pres">
      <dgm:prSet presAssocID="{86CD2596-CF54-47B3-AD89-AB68D91088E9}" presName="pyramid" presStyleLbl="node1" presStyleIdx="0" presStyleCnt="1" custLinFactNeighborX="-11795"/>
      <dgm:spPr>
        <a:solidFill>
          <a:srgbClr val="00B050"/>
        </a:solidFill>
      </dgm:spPr>
      <dgm:t>
        <a:bodyPr/>
        <a:lstStyle/>
        <a:p>
          <a:endParaRPr lang="ru-RU"/>
        </a:p>
      </dgm:t>
    </dgm:pt>
    <dgm:pt modelId="{355DD8BB-280A-405D-8098-1292C1C5282E}" type="pres">
      <dgm:prSet presAssocID="{86CD2596-CF54-47B3-AD89-AB68D91088E9}" presName="theList" presStyleCnt="0"/>
      <dgm:spPr/>
    </dgm:pt>
    <dgm:pt modelId="{510475BD-D952-4E15-8ACF-A64780FFC865}" type="pres">
      <dgm:prSet presAssocID="{3E6C1532-DEB4-4C27-ADEB-2E56B4F25535}" presName="aNode" presStyleLbl="fgAcc1" presStyleIdx="0" presStyleCnt="1" custScaleX="226099" custScaleY="134151" custLinFactNeighborX="15738" custLinFactNeighborY="-20013">
        <dgm:presLayoutVars>
          <dgm:bulletEnabled val="1"/>
        </dgm:presLayoutVars>
      </dgm:prSet>
      <dgm:spPr/>
      <dgm:t>
        <a:bodyPr/>
        <a:lstStyle/>
        <a:p>
          <a:endParaRPr lang="ru-RU"/>
        </a:p>
      </dgm:t>
    </dgm:pt>
    <dgm:pt modelId="{8CEF2803-0ACB-46CD-8E1C-A1E8119C4BC9}" type="pres">
      <dgm:prSet presAssocID="{3E6C1532-DEB4-4C27-ADEB-2E56B4F25535}" presName="aSpace" presStyleCnt="0"/>
      <dgm:spPr/>
    </dgm:pt>
  </dgm:ptLst>
  <dgm:cxnLst>
    <dgm:cxn modelId="{FA0371D8-1B30-4681-9038-3206650C2D3E}" type="presOf" srcId="{3E6C1532-DEB4-4C27-ADEB-2E56B4F25535}" destId="{510475BD-D952-4E15-8ACF-A64780FFC865}" srcOrd="0" destOrd="0" presId="urn:microsoft.com/office/officeart/2005/8/layout/pyramid2"/>
    <dgm:cxn modelId="{12B0835E-D018-4825-9EAB-4F365CA0ACC6}" type="presOf" srcId="{86CD2596-CF54-47B3-AD89-AB68D91088E9}" destId="{B7919F6D-DC8E-48C8-B687-D3F48AF27636}" srcOrd="0" destOrd="0" presId="urn:microsoft.com/office/officeart/2005/8/layout/pyramid2"/>
    <dgm:cxn modelId="{D2877523-C1F2-471F-ACD9-671A32416D58}" srcId="{86CD2596-CF54-47B3-AD89-AB68D91088E9}" destId="{3E6C1532-DEB4-4C27-ADEB-2E56B4F25535}" srcOrd="0" destOrd="0" parTransId="{ED6A612E-F0A8-4582-977F-994F9DED53C2}" sibTransId="{01AB4E13-1C53-459B-870B-D203A6A7127F}"/>
    <dgm:cxn modelId="{FDC582FD-15B3-469B-8493-78F3980EF549}" type="presParOf" srcId="{B7919F6D-DC8E-48C8-B687-D3F48AF27636}" destId="{5EB051FA-C99A-4B9B-BB0C-E88BF9FBC3E1}" srcOrd="0" destOrd="0" presId="urn:microsoft.com/office/officeart/2005/8/layout/pyramid2"/>
    <dgm:cxn modelId="{03E36B79-F195-4958-AD8C-ED013D18863F}" type="presParOf" srcId="{B7919F6D-DC8E-48C8-B687-D3F48AF27636}" destId="{355DD8BB-280A-405D-8098-1292C1C5282E}" srcOrd="1" destOrd="0" presId="urn:microsoft.com/office/officeart/2005/8/layout/pyramid2"/>
    <dgm:cxn modelId="{147FFCAF-5B13-4CBF-84D3-B6A5B94B6720}" type="presParOf" srcId="{355DD8BB-280A-405D-8098-1292C1C5282E}" destId="{510475BD-D952-4E15-8ACF-A64780FFC865}" srcOrd="0" destOrd="0" presId="urn:microsoft.com/office/officeart/2005/8/layout/pyramid2"/>
    <dgm:cxn modelId="{A88BCFD7-1495-4A81-ABAC-2E742767A016}" type="presParOf" srcId="{355DD8BB-280A-405D-8098-1292C1C5282E}" destId="{8CEF2803-0ACB-46CD-8E1C-A1E8119C4BC9}" srcOrd="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B051FA-C99A-4B9B-BB0C-E88BF9FBC3E1}">
      <dsp:nvSpPr>
        <dsp:cNvPr id="0" name=""/>
        <dsp:cNvSpPr/>
      </dsp:nvSpPr>
      <dsp:spPr>
        <a:xfrm>
          <a:off x="-2625" y="0"/>
          <a:ext cx="5589240" cy="5589240"/>
        </a:xfrm>
        <a:prstGeom prst="triangl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0475BD-D952-4E15-8ACF-A64780FFC865}">
      <dsp:nvSpPr>
        <dsp:cNvPr id="0" name=""/>
        <dsp:cNvSpPr/>
      </dsp:nvSpPr>
      <dsp:spPr>
        <a:xfrm>
          <a:off x="501402" y="483498"/>
          <a:ext cx="8214190" cy="408876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uk-UA" sz="2600" b="1" kern="1200" dirty="0" smtClean="0"/>
            <a:t>передбачає ознайомлення дітей дошкільного віку </a:t>
          </a:r>
          <a:r>
            <a:rPr lang="uk-UA" sz="2600" b="1" kern="1200" dirty="0" smtClean="0">
              <a:solidFill>
                <a:srgbClr val="002060"/>
              </a:solidFill>
            </a:rPr>
            <a:t>з природою рідного краю. </a:t>
          </a:r>
          <a:r>
            <a:rPr lang="en-US" sz="2600" b="1" kern="1200" dirty="0" smtClean="0"/>
            <a:t> </a:t>
          </a:r>
          <a:r>
            <a:rPr lang="uk-UA" sz="2600" b="1" kern="1200" dirty="0" smtClean="0"/>
            <a:t> Дошкільникам потрібно давати уявлення про різні типи природних ландшафтів України (гори, луки, степи, ліси, водойми та ін.),  специфічний рослинний і тваринний світ, визначні природні об’єкти (найбільші річки, озера, найвищі гори, природні заповідники), характерні для певної місцевості кліматичні умови тощо.</a:t>
          </a:r>
          <a:endParaRPr lang="ru-RU" sz="2600" kern="1200" dirty="0"/>
        </a:p>
      </dsp:txBody>
      <dsp:txXfrm>
        <a:off x="501402" y="483498"/>
        <a:ext cx="8214190" cy="408876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Зразок заголовка</a:t>
            </a:r>
            <a:endParaRPr lang="ru-RU"/>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uk-UA" smtClean="0"/>
              <a:t>Зразок підзаголовка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fld id="{893959E6-847B-4937-8C3D-49CDB5BA4EF3}" type="datetimeFigureOut">
              <a:rPr lang="uk-UA" smtClean="0"/>
              <a:pPr/>
              <a:t>29.09.2014</a:t>
            </a:fld>
            <a:endParaRPr lang="uk-UA"/>
          </a:p>
        </p:txBody>
      </p:sp>
      <p:sp>
        <p:nvSpPr>
          <p:cNvPr id="5" name="Rectangle 5"/>
          <p:cNvSpPr>
            <a:spLocks noGrp="1" noChangeArrowheads="1"/>
          </p:cNvSpPr>
          <p:nvPr>
            <p:ph type="ftr" sz="quarter" idx="11"/>
          </p:nvPr>
        </p:nvSpPr>
        <p:spPr>
          <a:ln/>
        </p:spPr>
        <p:txBody>
          <a:bodyPr/>
          <a:lstStyle>
            <a:lvl1pPr>
              <a:defRPr/>
            </a:lvl1pPr>
          </a:lstStyle>
          <a:p>
            <a:endParaRPr lang="uk-UA"/>
          </a:p>
        </p:txBody>
      </p:sp>
      <p:sp>
        <p:nvSpPr>
          <p:cNvPr id="6" name="Rectangle 6"/>
          <p:cNvSpPr>
            <a:spLocks noGrp="1" noChangeArrowheads="1"/>
          </p:cNvSpPr>
          <p:nvPr>
            <p:ph type="sldNum" sz="quarter" idx="12"/>
          </p:nvPr>
        </p:nvSpPr>
        <p:spPr>
          <a:ln/>
        </p:spPr>
        <p:txBody>
          <a:bodyPr/>
          <a:lstStyle>
            <a:lvl1pPr>
              <a:defRPr/>
            </a:lvl1pPr>
          </a:lstStyle>
          <a:p>
            <a:fld id="{C9BD255C-740D-4BFE-A60D-37750E3706AB}" type="slidenum">
              <a:rPr lang="uk-UA" smtClean="0"/>
              <a:pPr/>
              <a:t>‹№›</a:t>
            </a:fld>
            <a:endParaRPr lang="uk-UA"/>
          </a:p>
        </p:txBody>
      </p:sp>
    </p:spTree>
  </p:cSld>
  <p:clrMapOvr>
    <a:masterClrMapping/>
  </p:clrMapOvr>
  <p:transition>
    <p:strips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Rectangle 4"/>
          <p:cNvSpPr>
            <a:spLocks noGrp="1" noChangeArrowheads="1"/>
          </p:cNvSpPr>
          <p:nvPr>
            <p:ph type="dt" sz="half" idx="10"/>
          </p:nvPr>
        </p:nvSpPr>
        <p:spPr>
          <a:ln/>
        </p:spPr>
        <p:txBody>
          <a:bodyPr/>
          <a:lstStyle>
            <a:lvl1pPr>
              <a:defRPr/>
            </a:lvl1pPr>
          </a:lstStyle>
          <a:p>
            <a:fld id="{893959E6-847B-4937-8C3D-49CDB5BA4EF3}" type="datetimeFigureOut">
              <a:rPr lang="uk-UA" smtClean="0"/>
              <a:pPr/>
              <a:t>29.09.2014</a:t>
            </a:fld>
            <a:endParaRPr lang="uk-UA"/>
          </a:p>
        </p:txBody>
      </p:sp>
      <p:sp>
        <p:nvSpPr>
          <p:cNvPr id="5" name="Rectangle 5"/>
          <p:cNvSpPr>
            <a:spLocks noGrp="1" noChangeArrowheads="1"/>
          </p:cNvSpPr>
          <p:nvPr>
            <p:ph type="ftr" sz="quarter" idx="11"/>
          </p:nvPr>
        </p:nvSpPr>
        <p:spPr>
          <a:ln/>
        </p:spPr>
        <p:txBody>
          <a:bodyPr/>
          <a:lstStyle>
            <a:lvl1pPr>
              <a:defRPr/>
            </a:lvl1pPr>
          </a:lstStyle>
          <a:p>
            <a:endParaRPr lang="uk-UA"/>
          </a:p>
        </p:txBody>
      </p:sp>
      <p:sp>
        <p:nvSpPr>
          <p:cNvPr id="6" name="Rectangle 6"/>
          <p:cNvSpPr>
            <a:spLocks noGrp="1" noChangeArrowheads="1"/>
          </p:cNvSpPr>
          <p:nvPr>
            <p:ph type="sldNum" sz="quarter" idx="12"/>
          </p:nvPr>
        </p:nvSpPr>
        <p:spPr>
          <a:ln/>
        </p:spPr>
        <p:txBody>
          <a:bodyPr/>
          <a:lstStyle>
            <a:lvl1pPr>
              <a:defRPr/>
            </a:lvl1pPr>
          </a:lstStyle>
          <a:p>
            <a:fld id="{C9BD255C-740D-4BFE-A60D-37750E3706AB}" type="slidenum">
              <a:rPr lang="uk-UA" smtClean="0"/>
              <a:pPr/>
              <a:t>‹№›</a:t>
            </a:fld>
            <a:endParaRPr lang="uk-UA"/>
          </a:p>
        </p:txBody>
      </p:sp>
    </p:spTree>
  </p:cSld>
  <p:clrMapOvr>
    <a:masterClrMapping/>
  </p:clrMapOvr>
  <p:transition>
    <p:strips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ru-RU"/>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Rectangle 4"/>
          <p:cNvSpPr>
            <a:spLocks noGrp="1" noChangeArrowheads="1"/>
          </p:cNvSpPr>
          <p:nvPr>
            <p:ph type="dt" sz="half" idx="10"/>
          </p:nvPr>
        </p:nvSpPr>
        <p:spPr>
          <a:ln/>
        </p:spPr>
        <p:txBody>
          <a:bodyPr/>
          <a:lstStyle>
            <a:lvl1pPr>
              <a:defRPr/>
            </a:lvl1pPr>
          </a:lstStyle>
          <a:p>
            <a:fld id="{893959E6-847B-4937-8C3D-49CDB5BA4EF3}" type="datetimeFigureOut">
              <a:rPr lang="uk-UA" smtClean="0"/>
              <a:pPr/>
              <a:t>29.09.2014</a:t>
            </a:fld>
            <a:endParaRPr lang="uk-UA"/>
          </a:p>
        </p:txBody>
      </p:sp>
      <p:sp>
        <p:nvSpPr>
          <p:cNvPr id="5" name="Rectangle 5"/>
          <p:cNvSpPr>
            <a:spLocks noGrp="1" noChangeArrowheads="1"/>
          </p:cNvSpPr>
          <p:nvPr>
            <p:ph type="ftr" sz="quarter" idx="11"/>
          </p:nvPr>
        </p:nvSpPr>
        <p:spPr>
          <a:ln/>
        </p:spPr>
        <p:txBody>
          <a:bodyPr/>
          <a:lstStyle>
            <a:lvl1pPr>
              <a:defRPr/>
            </a:lvl1pPr>
          </a:lstStyle>
          <a:p>
            <a:endParaRPr lang="uk-UA"/>
          </a:p>
        </p:txBody>
      </p:sp>
      <p:sp>
        <p:nvSpPr>
          <p:cNvPr id="6" name="Rectangle 6"/>
          <p:cNvSpPr>
            <a:spLocks noGrp="1" noChangeArrowheads="1"/>
          </p:cNvSpPr>
          <p:nvPr>
            <p:ph type="sldNum" sz="quarter" idx="12"/>
          </p:nvPr>
        </p:nvSpPr>
        <p:spPr>
          <a:ln/>
        </p:spPr>
        <p:txBody>
          <a:bodyPr/>
          <a:lstStyle>
            <a:lvl1pPr>
              <a:defRPr/>
            </a:lvl1pPr>
          </a:lstStyle>
          <a:p>
            <a:fld id="{C9BD255C-740D-4BFE-A60D-37750E3706AB}" type="slidenum">
              <a:rPr lang="uk-UA" smtClean="0"/>
              <a:pPr/>
              <a:t>‹№›</a:t>
            </a:fld>
            <a:endParaRPr lang="uk-UA"/>
          </a:p>
        </p:txBody>
      </p:sp>
    </p:spTree>
  </p:cSld>
  <p:clrMapOvr>
    <a:masterClrMapping/>
  </p:clrMapOvr>
  <p:transition>
    <p:strips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Rectangle 4"/>
          <p:cNvSpPr>
            <a:spLocks noGrp="1" noChangeArrowheads="1"/>
          </p:cNvSpPr>
          <p:nvPr>
            <p:ph type="dt" sz="half" idx="10"/>
          </p:nvPr>
        </p:nvSpPr>
        <p:spPr>
          <a:ln/>
        </p:spPr>
        <p:txBody>
          <a:bodyPr/>
          <a:lstStyle>
            <a:lvl1pPr>
              <a:defRPr/>
            </a:lvl1pPr>
          </a:lstStyle>
          <a:p>
            <a:fld id="{893959E6-847B-4937-8C3D-49CDB5BA4EF3}" type="datetimeFigureOut">
              <a:rPr lang="uk-UA" smtClean="0"/>
              <a:pPr/>
              <a:t>29.09.2014</a:t>
            </a:fld>
            <a:endParaRPr lang="uk-UA"/>
          </a:p>
        </p:txBody>
      </p:sp>
      <p:sp>
        <p:nvSpPr>
          <p:cNvPr id="5" name="Rectangle 5"/>
          <p:cNvSpPr>
            <a:spLocks noGrp="1" noChangeArrowheads="1"/>
          </p:cNvSpPr>
          <p:nvPr>
            <p:ph type="ftr" sz="quarter" idx="11"/>
          </p:nvPr>
        </p:nvSpPr>
        <p:spPr>
          <a:ln/>
        </p:spPr>
        <p:txBody>
          <a:bodyPr/>
          <a:lstStyle>
            <a:lvl1pPr>
              <a:defRPr/>
            </a:lvl1pPr>
          </a:lstStyle>
          <a:p>
            <a:endParaRPr lang="uk-UA"/>
          </a:p>
        </p:txBody>
      </p:sp>
      <p:sp>
        <p:nvSpPr>
          <p:cNvPr id="6" name="Rectangle 6"/>
          <p:cNvSpPr>
            <a:spLocks noGrp="1" noChangeArrowheads="1"/>
          </p:cNvSpPr>
          <p:nvPr>
            <p:ph type="sldNum" sz="quarter" idx="12"/>
          </p:nvPr>
        </p:nvSpPr>
        <p:spPr>
          <a:ln/>
        </p:spPr>
        <p:txBody>
          <a:bodyPr/>
          <a:lstStyle>
            <a:lvl1pPr>
              <a:defRPr/>
            </a:lvl1pPr>
          </a:lstStyle>
          <a:p>
            <a:fld id="{C9BD255C-740D-4BFE-A60D-37750E3706AB}" type="slidenum">
              <a:rPr lang="uk-UA" smtClean="0"/>
              <a:pPr/>
              <a:t>‹№›</a:t>
            </a:fld>
            <a:endParaRPr lang="uk-UA"/>
          </a:p>
        </p:txBody>
      </p:sp>
    </p:spTree>
  </p:cSld>
  <p:clrMapOvr>
    <a:masterClrMapping/>
  </p:clrMapOvr>
  <p:transition>
    <p:strips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ru-RU"/>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uk-UA" smtClean="0"/>
              <a:t>Зразок тексту</a:t>
            </a:r>
          </a:p>
        </p:txBody>
      </p:sp>
      <p:sp>
        <p:nvSpPr>
          <p:cNvPr id="4" name="Rectangle 4"/>
          <p:cNvSpPr>
            <a:spLocks noGrp="1" noChangeArrowheads="1"/>
          </p:cNvSpPr>
          <p:nvPr>
            <p:ph type="dt" sz="half" idx="10"/>
          </p:nvPr>
        </p:nvSpPr>
        <p:spPr>
          <a:ln/>
        </p:spPr>
        <p:txBody>
          <a:bodyPr/>
          <a:lstStyle>
            <a:lvl1pPr>
              <a:defRPr/>
            </a:lvl1pPr>
          </a:lstStyle>
          <a:p>
            <a:fld id="{893959E6-847B-4937-8C3D-49CDB5BA4EF3}" type="datetimeFigureOut">
              <a:rPr lang="uk-UA" smtClean="0"/>
              <a:pPr/>
              <a:t>29.09.2014</a:t>
            </a:fld>
            <a:endParaRPr lang="uk-UA"/>
          </a:p>
        </p:txBody>
      </p:sp>
      <p:sp>
        <p:nvSpPr>
          <p:cNvPr id="5" name="Rectangle 5"/>
          <p:cNvSpPr>
            <a:spLocks noGrp="1" noChangeArrowheads="1"/>
          </p:cNvSpPr>
          <p:nvPr>
            <p:ph type="ftr" sz="quarter" idx="11"/>
          </p:nvPr>
        </p:nvSpPr>
        <p:spPr>
          <a:ln/>
        </p:spPr>
        <p:txBody>
          <a:bodyPr/>
          <a:lstStyle>
            <a:lvl1pPr>
              <a:defRPr/>
            </a:lvl1pPr>
          </a:lstStyle>
          <a:p>
            <a:endParaRPr lang="uk-UA"/>
          </a:p>
        </p:txBody>
      </p:sp>
      <p:sp>
        <p:nvSpPr>
          <p:cNvPr id="6" name="Rectangle 6"/>
          <p:cNvSpPr>
            <a:spLocks noGrp="1" noChangeArrowheads="1"/>
          </p:cNvSpPr>
          <p:nvPr>
            <p:ph type="sldNum" sz="quarter" idx="12"/>
          </p:nvPr>
        </p:nvSpPr>
        <p:spPr>
          <a:ln/>
        </p:spPr>
        <p:txBody>
          <a:bodyPr/>
          <a:lstStyle>
            <a:lvl1pPr>
              <a:defRPr/>
            </a:lvl1pPr>
          </a:lstStyle>
          <a:p>
            <a:fld id="{C9BD255C-740D-4BFE-A60D-37750E3706AB}" type="slidenum">
              <a:rPr lang="uk-UA" smtClean="0"/>
              <a:pPr/>
              <a:t>‹№›</a:t>
            </a:fld>
            <a:endParaRPr lang="uk-UA"/>
          </a:p>
        </p:txBody>
      </p:sp>
    </p:spTree>
  </p:cSld>
  <p:clrMapOvr>
    <a:masterClrMapping/>
  </p:clrMapOvr>
  <p:transition>
    <p:strips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5" name="Rectangle 4"/>
          <p:cNvSpPr>
            <a:spLocks noGrp="1" noChangeArrowheads="1"/>
          </p:cNvSpPr>
          <p:nvPr>
            <p:ph type="dt" sz="half" idx="10"/>
          </p:nvPr>
        </p:nvSpPr>
        <p:spPr>
          <a:ln/>
        </p:spPr>
        <p:txBody>
          <a:bodyPr/>
          <a:lstStyle>
            <a:lvl1pPr>
              <a:defRPr/>
            </a:lvl1pPr>
          </a:lstStyle>
          <a:p>
            <a:fld id="{893959E6-847B-4937-8C3D-49CDB5BA4EF3}" type="datetimeFigureOut">
              <a:rPr lang="uk-UA" smtClean="0"/>
              <a:pPr/>
              <a:t>29.09.2014</a:t>
            </a:fld>
            <a:endParaRPr lang="uk-UA"/>
          </a:p>
        </p:txBody>
      </p:sp>
      <p:sp>
        <p:nvSpPr>
          <p:cNvPr id="6" name="Rectangle 5"/>
          <p:cNvSpPr>
            <a:spLocks noGrp="1" noChangeArrowheads="1"/>
          </p:cNvSpPr>
          <p:nvPr>
            <p:ph type="ftr" sz="quarter" idx="11"/>
          </p:nvPr>
        </p:nvSpPr>
        <p:spPr>
          <a:ln/>
        </p:spPr>
        <p:txBody>
          <a:bodyPr/>
          <a:lstStyle>
            <a:lvl1pPr>
              <a:defRPr/>
            </a:lvl1pPr>
          </a:lstStyle>
          <a:p>
            <a:endParaRPr lang="uk-UA"/>
          </a:p>
        </p:txBody>
      </p:sp>
      <p:sp>
        <p:nvSpPr>
          <p:cNvPr id="7" name="Rectangle 6"/>
          <p:cNvSpPr>
            <a:spLocks noGrp="1" noChangeArrowheads="1"/>
          </p:cNvSpPr>
          <p:nvPr>
            <p:ph type="sldNum" sz="quarter" idx="12"/>
          </p:nvPr>
        </p:nvSpPr>
        <p:spPr>
          <a:ln/>
        </p:spPr>
        <p:txBody>
          <a:bodyPr/>
          <a:lstStyle>
            <a:lvl1pPr>
              <a:defRPr/>
            </a:lvl1pPr>
          </a:lstStyle>
          <a:p>
            <a:fld id="{C9BD255C-740D-4BFE-A60D-37750E3706AB}" type="slidenum">
              <a:rPr lang="uk-UA" smtClean="0"/>
              <a:pPr/>
              <a:t>‹№›</a:t>
            </a:fld>
            <a:endParaRPr lang="uk-UA"/>
          </a:p>
        </p:txBody>
      </p:sp>
    </p:spTree>
  </p:cSld>
  <p:clrMapOvr>
    <a:masterClrMapping/>
  </p:clrMapOvr>
  <p:transition>
    <p:strips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ru-RU"/>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7" name="Rectangle 4"/>
          <p:cNvSpPr>
            <a:spLocks noGrp="1" noChangeArrowheads="1"/>
          </p:cNvSpPr>
          <p:nvPr>
            <p:ph type="dt" sz="half" idx="10"/>
          </p:nvPr>
        </p:nvSpPr>
        <p:spPr>
          <a:ln/>
        </p:spPr>
        <p:txBody>
          <a:bodyPr/>
          <a:lstStyle>
            <a:lvl1pPr>
              <a:defRPr/>
            </a:lvl1pPr>
          </a:lstStyle>
          <a:p>
            <a:fld id="{893959E6-847B-4937-8C3D-49CDB5BA4EF3}" type="datetimeFigureOut">
              <a:rPr lang="uk-UA" smtClean="0"/>
              <a:pPr/>
              <a:t>29.09.2014</a:t>
            </a:fld>
            <a:endParaRPr lang="uk-UA"/>
          </a:p>
        </p:txBody>
      </p:sp>
      <p:sp>
        <p:nvSpPr>
          <p:cNvPr id="8" name="Rectangle 5"/>
          <p:cNvSpPr>
            <a:spLocks noGrp="1" noChangeArrowheads="1"/>
          </p:cNvSpPr>
          <p:nvPr>
            <p:ph type="ftr" sz="quarter" idx="11"/>
          </p:nvPr>
        </p:nvSpPr>
        <p:spPr>
          <a:ln/>
        </p:spPr>
        <p:txBody>
          <a:bodyPr/>
          <a:lstStyle>
            <a:lvl1pPr>
              <a:defRPr/>
            </a:lvl1pPr>
          </a:lstStyle>
          <a:p>
            <a:endParaRPr lang="uk-UA"/>
          </a:p>
        </p:txBody>
      </p:sp>
      <p:sp>
        <p:nvSpPr>
          <p:cNvPr id="9" name="Rectangle 6"/>
          <p:cNvSpPr>
            <a:spLocks noGrp="1" noChangeArrowheads="1"/>
          </p:cNvSpPr>
          <p:nvPr>
            <p:ph type="sldNum" sz="quarter" idx="12"/>
          </p:nvPr>
        </p:nvSpPr>
        <p:spPr>
          <a:ln/>
        </p:spPr>
        <p:txBody>
          <a:bodyPr/>
          <a:lstStyle>
            <a:lvl1pPr>
              <a:defRPr/>
            </a:lvl1pPr>
          </a:lstStyle>
          <a:p>
            <a:fld id="{C9BD255C-740D-4BFE-A60D-37750E3706AB}" type="slidenum">
              <a:rPr lang="uk-UA" smtClean="0"/>
              <a:pPr/>
              <a:t>‹№›</a:t>
            </a:fld>
            <a:endParaRPr lang="uk-UA"/>
          </a:p>
        </p:txBody>
      </p:sp>
    </p:spTree>
  </p:cSld>
  <p:clrMapOvr>
    <a:masterClrMapping/>
  </p:clrMapOvr>
  <p:transition>
    <p:strips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fld id="{893959E6-847B-4937-8C3D-49CDB5BA4EF3}" type="datetimeFigureOut">
              <a:rPr lang="uk-UA" smtClean="0"/>
              <a:pPr/>
              <a:t>29.09.2014</a:t>
            </a:fld>
            <a:endParaRPr lang="uk-UA"/>
          </a:p>
        </p:txBody>
      </p:sp>
      <p:sp>
        <p:nvSpPr>
          <p:cNvPr id="4" name="Rectangle 5"/>
          <p:cNvSpPr>
            <a:spLocks noGrp="1" noChangeArrowheads="1"/>
          </p:cNvSpPr>
          <p:nvPr>
            <p:ph type="ftr" sz="quarter" idx="11"/>
          </p:nvPr>
        </p:nvSpPr>
        <p:spPr>
          <a:ln/>
        </p:spPr>
        <p:txBody>
          <a:bodyPr/>
          <a:lstStyle>
            <a:lvl1pPr>
              <a:defRPr/>
            </a:lvl1pPr>
          </a:lstStyle>
          <a:p>
            <a:endParaRPr lang="uk-UA"/>
          </a:p>
        </p:txBody>
      </p:sp>
      <p:sp>
        <p:nvSpPr>
          <p:cNvPr id="5" name="Rectangle 6"/>
          <p:cNvSpPr>
            <a:spLocks noGrp="1" noChangeArrowheads="1"/>
          </p:cNvSpPr>
          <p:nvPr>
            <p:ph type="sldNum" sz="quarter" idx="12"/>
          </p:nvPr>
        </p:nvSpPr>
        <p:spPr>
          <a:ln/>
        </p:spPr>
        <p:txBody>
          <a:bodyPr/>
          <a:lstStyle>
            <a:lvl1pPr>
              <a:defRPr/>
            </a:lvl1pPr>
          </a:lstStyle>
          <a:p>
            <a:fld id="{C9BD255C-740D-4BFE-A60D-37750E3706AB}" type="slidenum">
              <a:rPr lang="uk-UA" smtClean="0"/>
              <a:pPr/>
              <a:t>‹№›</a:t>
            </a:fld>
            <a:endParaRPr lang="uk-UA"/>
          </a:p>
        </p:txBody>
      </p:sp>
    </p:spTree>
  </p:cSld>
  <p:clrMapOvr>
    <a:masterClrMapping/>
  </p:clrMapOvr>
  <p:transition>
    <p:strips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893959E6-847B-4937-8C3D-49CDB5BA4EF3}" type="datetimeFigureOut">
              <a:rPr lang="uk-UA" smtClean="0"/>
              <a:pPr/>
              <a:t>29.09.2014</a:t>
            </a:fld>
            <a:endParaRPr lang="uk-UA"/>
          </a:p>
        </p:txBody>
      </p:sp>
      <p:sp>
        <p:nvSpPr>
          <p:cNvPr id="3" name="Rectangle 5"/>
          <p:cNvSpPr>
            <a:spLocks noGrp="1" noChangeArrowheads="1"/>
          </p:cNvSpPr>
          <p:nvPr>
            <p:ph type="ftr" sz="quarter" idx="11"/>
          </p:nvPr>
        </p:nvSpPr>
        <p:spPr>
          <a:ln/>
        </p:spPr>
        <p:txBody>
          <a:bodyPr/>
          <a:lstStyle>
            <a:lvl1pPr>
              <a:defRPr/>
            </a:lvl1pPr>
          </a:lstStyle>
          <a:p>
            <a:endParaRPr lang="uk-UA"/>
          </a:p>
        </p:txBody>
      </p:sp>
      <p:sp>
        <p:nvSpPr>
          <p:cNvPr id="4" name="Rectangle 6"/>
          <p:cNvSpPr>
            <a:spLocks noGrp="1" noChangeArrowheads="1"/>
          </p:cNvSpPr>
          <p:nvPr>
            <p:ph type="sldNum" sz="quarter" idx="12"/>
          </p:nvPr>
        </p:nvSpPr>
        <p:spPr>
          <a:ln/>
        </p:spPr>
        <p:txBody>
          <a:bodyPr/>
          <a:lstStyle>
            <a:lvl1pPr>
              <a:defRPr/>
            </a:lvl1pPr>
          </a:lstStyle>
          <a:p>
            <a:fld id="{C9BD255C-740D-4BFE-A60D-37750E3706AB}" type="slidenum">
              <a:rPr lang="uk-UA" smtClean="0"/>
              <a:pPr/>
              <a:t>‹№›</a:t>
            </a:fld>
            <a:endParaRPr lang="uk-UA"/>
          </a:p>
        </p:txBody>
      </p:sp>
    </p:spTree>
  </p:cSld>
  <p:clrMapOvr>
    <a:masterClrMapping/>
  </p:clrMapOvr>
  <p:transition>
    <p:strips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ru-RU"/>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Rectangle 4"/>
          <p:cNvSpPr>
            <a:spLocks noGrp="1" noChangeArrowheads="1"/>
          </p:cNvSpPr>
          <p:nvPr>
            <p:ph type="dt" sz="half" idx="10"/>
          </p:nvPr>
        </p:nvSpPr>
        <p:spPr>
          <a:ln/>
        </p:spPr>
        <p:txBody>
          <a:bodyPr/>
          <a:lstStyle>
            <a:lvl1pPr>
              <a:defRPr/>
            </a:lvl1pPr>
          </a:lstStyle>
          <a:p>
            <a:fld id="{893959E6-847B-4937-8C3D-49CDB5BA4EF3}" type="datetimeFigureOut">
              <a:rPr lang="uk-UA" smtClean="0"/>
              <a:pPr/>
              <a:t>29.09.2014</a:t>
            </a:fld>
            <a:endParaRPr lang="uk-UA"/>
          </a:p>
        </p:txBody>
      </p:sp>
      <p:sp>
        <p:nvSpPr>
          <p:cNvPr id="6" name="Rectangle 5"/>
          <p:cNvSpPr>
            <a:spLocks noGrp="1" noChangeArrowheads="1"/>
          </p:cNvSpPr>
          <p:nvPr>
            <p:ph type="ftr" sz="quarter" idx="11"/>
          </p:nvPr>
        </p:nvSpPr>
        <p:spPr>
          <a:ln/>
        </p:spPr>
        <p:txBody>
          <a:bodyPr/>
          <a:lstStyle>
            <a:lvl1pPr>
              <a:defRPr/>
            </a:lvl1pPr>
          </a:lstStyle>
          <a:p>
            <a:endParaRPr lang="uk-UA"/>
          </a:p>
        </p:txBody>
      </p:sp>
      <p:sp>
        <p:nvSpPr>
          <p:cNvPr id="7" name="Rectangle 6"/>
          <p:cNvSpPr>
            <a:spLocks noGrp="1" noChangeArrowheads="1"/>
          </p:cNvSpPr>
          <p:nvPr>
            <p:ph type="sldNum" sz="quarter" idx="12"/>
          </p:nvPr>
        </p:nvSpPr>
        <p:spPr>
          <a:ln/>
        </p:spPr>
        <p:txBody>
          <a:bodyPr/>
          <a:lstStyle>
            <a:lvl1pPr>
              <a:defRPr/>
            </a:lvl1pPr>
          </a:lstStyle>
          <a:p>
            <a:fld id="{C9BD255C-740D-4BFE-A60D-37750E3706AB}" type="slidenum">
              <a:rPr lang="uk-UA" smtClean="0"/>
              <a:pPr/>
              <a:t>‹№›</a:t>
            </a:fld>
            <a:endParaRPr lang="uk-UA"/>
          </a:p>
        </p:txBody>
      </p:sp>
    </p:spTree>
  </p:cSld>
  <p:clrMapOvr>
    <a:masterClrMapping/>
  </p:clrMapOvr>
  <p:transition>
    <p:strips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ru-RU"/>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uk-UA" noProof="0" smtClean="0"/>
              <a:t>Клацніть піктограму, щоб додати зображення</a:t>
            </a:r>
            <a:endParaRPr lang="ru-RU" noProof="0" smtClean="0"/>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Rectangle 4"/>
          <p:cNvSpPr>
            <a:spLocks noGrp="1" noChangeArrowheads="1"/>
          </p:cNvSpPr>
          <p:nvPr>
            <p:ph type="dt" sz="half" idx="10"/>
          </p:nvPr>
        </p:nvSpPr>
        <p:spPr>
          <a:ln/>
        </p:spPr>
        <p:txBody>
          <a:bodyPr/>
          <a:lstStyle>
            <a:lvl1pPr>
              <a:defRPr/>
            </a:lvl1pPr>
          </a:lstStyle>
          <a:p>
            <a:fld id="{893959E6-847B-4937-8C3D-49CDB5BA4EF3}" type="datetimeFigureOut">
              <a:rPr lang="uk-UA" smtClean="0"/>
              <a:pPr/>
              <a:t>29.09.2014</a:t>
            </a:fld>
            <a:endParaRPr lang="uk-UA"/>
          </a:p>
        </p:txBody>
      </p:sp>
      <p:sp>
        <p:nvSpPr>
          <p:cNvPr id="6" name="Rectangle 5"/>
          <p:cNvSpPr>
            <a:spLocks noGrp="1" noChangeArrowheads="1"/>
          </p:cNvSpPr>
          <p:nvPr>
            <p:ph type="ftr" sz="quarter" idx="11"/>
          </p:nvPr>
        </p:nvSpPr>
        <p:spPr>
          <a:ln/>
        </p:spPr>
        <p:txBody>
          <a:bodyPr/>
          <a:lstStyle>
            <a:lvl1pPr>
              <a:defRPr/>
            </a:lvl1pPr>
          </a:lstStyle>
          <a:p>
            <a:endParaRPr lang="uk-UA"/>
          </a:p>
        </p:txBody>
      </p:sp>
      <p:sp>
        <p:nvSpPr>
          <p:cNvPr id="7" name="Rectangle 6"/>
          <p:cNvSpPr>
            <a:spLocks noGrp="1" noChangeArrowheads="1"/>
          </p:cNvSpPr>
          <p:nvPr>
            <p:ph type="sldNum" sz="quarter" idx="12"/>
          </p:nvPr>
        </p:nvSpPr>
        <p:spPr>
          <a:ln/>
        </p:spPr>
        <p:txBody>
          <a:bodyPr/>
          <a:lstStyle>
            <a:lvl1pPr>
              <a:defRPr/>
            </a:lvl1pPr>
          </a:lstStyle>
          <a:p>
            <a:fld id="{C9BD255C-740D-4BFE-A60D-37750E3706AB}" type="slidenum">
              <a:rPr lang="uk-UA" smtClean="0"/>
              <a:pPr/>
              <a:t>‹№›</a:t>
            </a:fld>
            <a:endParaRPr lang="uk-UA"/>
          </a:p>
        </p:txBody>
      </p:sp>
    </p:spTree>
  </p:cSld>
  <p:clrMapOvr>
    <a:masterClrMapping/>
  </p:clrMapOvr>
  <p:transition>
    <p:strips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fld id="{893959E6-847B-4937-8C3D-49CDB5BA4EF3}" type="datetimeFigureOut">
              <a:rPr lang="uk-UA" smtClean="0"/>
              <a:pPr/>
              <a:t>29.09.2014</a:t>
            </a:fld>
            <a:endParaRPr lang="uk-U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endParaRPr lang="uk-UA"/>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fld id="{C9BD255C-740D-4BFE-A60D-37750E3706AB}"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strips dir="ld"/>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2976" y="1214422"/>
            <a:ext cx="7772400" cy="3214710"/>
          </a:xfrm>
        </p:spPr>
        <p:txBody>
          <a:bodyPr>
            <a:normAutofit fontScale="90000"/>
          </a:bodyPr>
          <a:lstStyle/>
          <a:p>
            <a:r>
              <a:rPr lang="uk-UA" sz="4000" b="1" dirty="0" smtClean="0"/>
              <a:t>Методичний аспект впровадження регіонального народознавства у навчально-виховний процес дошкільних навчальних закладів Закарпаття</a:t>
            </a:r>
            <a:r>
              <a:rPr lang="ru-RU" dirty="0" smtClean="0"/>
              <a:t/>
            </a:r>
            <a:br>
              <a:rPr lang="ru-RU" dirty="0" smtClean="0"/>
            </a:br>
            <a:endParaRPr lang="ru-RU" dirty="0"/>
          </a:p>
        </p:txBody>
      </p:sp>
      <p:sp>
        <p:nvSpPr>
          <p:cNvPr id="3" name="Підзаголовок 2"/>
          <p:cNvSpPr>
            <a:spLocks noGrp="1"/>
          </p:cNvSpPr>
          <p:nvPr>
            <p:ph type="subTitle" idx="1"/>
          </p:nvPr>
        </p:nvSpPr>
        <p:spPr>
          <a:xfrm>
            <a:off x="1357290" y="4643446"/>
            <a:ext cx="7286676" cy="1752600"/>
          </a:xfrm>
        </p:spPr>
        <p:txBody>
          <a:bodyPr>
            <a:normAutofit fontScale="77500" lnSpcReduction="20000"/>
          </a:bodyPr>
          <a:lstStyle/>
          <a:p>
            <a:pPr algn="r"/>
            <a:r>
              <a:rPr lang="uk-UA" b="1" i="1" dirty="0" err="1" smtClean="0">
                <a:solidFill>
                  <a:schemeClr val="tx1"/>
                </a:solidFill>
                <a:latin typeface="Courier New" pitchFamily="49" charset="0"/>
                <a:cs typeface="Courier New" pitchFamily="49" charset="0"/>
              </a:rPr>
              <a:t>Романчак</a:t>
            </a:r>
            <a:r>
              <a:rPr lang="uk-UA" b="1" i="1" dirty="0" smtClean="0">
                <a:solidFill>
                  <a:schemeClr val="tx1"/>
                </a:solidFill>
                <a:latin typeface="Courier New" pitchFamily="49" charset="0"/>
                <a:cs typeface="Courier New" pitchFamily="49" charset="0"/>
              </a:rPr>
              <a:t> Ольга Олександрівна </a:t>
            </a:r>
            <a:r>
              <a:rPr lang="uk-UA" b="1" i="1" dirty="0" smtClean="0">
                <a:latin typeface="Courier New" pitchFamily="49" charset="0"/>
                <a:cs typeface="Courier New" pitchFamily="49" charset="0"/>
              </a:rPr>
              <a:t>– </a:t>
            </a:r>
            <a:r>
              <a:rPr lang="uk-UA" i="1" dirty="0" smtClean="0">
                <a:latin typeface="Courier New" pitchFamily="49" charset="0"/>
                <a:cs typeface="Courier New" pitchFamily="49" charset="0"/>
              </a:rPr>
              <a:t>методист кабінету методики дошкільної, початкової та інклюзивної освіти Закарпатського інституту післядипломної педагогічної освіти</a:t>
            </a:r>
          </a:p>
          <a:p>
            <a:endParaRPr lang="ru-RU" dirty="0"/>
          </a:p>
        </p:txBody>
      </p:sp>
      <p:sp>
        <p:nvSpPr>
          <p:cNvPr id="4" name="TextBox 3"/>
          <p:cNvSpPr txBox="1"/>
          <p:nvPr/>
        </p:nvSpPr>
        <p:spPr>
          <a:xfrm>
            <a:off x="928662" y="285728"/>
            <a:ext cx="7858180" cy="400110"/>
          </a:xfrm>
          <a:prstGeom prst="rect">
            <a:avLst/>
          </a:prstGeom>
          <a:gradFill>
            <a:gsLst>
              <a:gs pos="0">
                <a:srgbClr val="03D4A8"/>
              </a:gs>
              <a:gs pos="25000">
                <a:srgbClr val="21D6E0"/>
              </a:gs>
              <a:gs pos="75000">
                <a:srgbClr val="0087E6"/>
              </a:gs>
              <a:gs pos="100000">
                <a:srgbClr val="005CBF"/>
              </a:gs>
            </a:gsLst>
            <a:lin ang="5400000" scaled="0"/>
          </a:gradFill>
        </p:spPr>
        <p:txBody>
          <a:bodyPr wrap="square" rtlCol="0">
            <a:spAutoFit/>
          </a:bodyPr>
          <a:lstStyle/>
          <a:p>
            <a:r>
              <a:rPr lang="uk-UA" sz="2000" b="1" dirty="0" smtClean="0"/>
              <a:t>Закарпатський інститут післядипломної педагогічної освіти</a:t>
            </a:r>
            <a:endParaRPr lang="ru-RU" sz="2000" b="1" dirty="0"/>
          </a:p>
        </p:txBody>
      </p:sp>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822" y="2276872"/>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437063"/>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strips dir="l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tx2"/>
                </a:solidFill>
                <a:latin typeface="+mj-lt"/>
                <a:ea typeface="+mj-ea"/>
                <a:cs typeface="+mj-cs"/>
              </a:rPr>
              <a:t> </a:t>
            </a:r>
            <a:r>
              <a:rPr lang="uk-UA" b="1" dirty="0" smtClean="0">
                <a:solidFill>
                  <a:schemeClr val="tx2"/>
                </a:solidFill>
                <a:latin typeface="+mj-lt"/>
                <a:ea typeface="+mj-ea"/>
                <a:cs typeface="+mj-cs"/>
              </a:rPr>
              <a:t>В чому своєрідність Закарпатської культури ?</a:t>
            </a:r>
            <a:endParaRPr lang="ru-RU" dirty="0"/>
          </a:p>
        </p:txBody>
      </p:sp>
      <p:sp>
        <p:nvSpPr>
          <p:cNvPr id="3" name="Місце для вмісту 2"/>
          <p:cNvSpPr>
            <a:spLocks noGrp="1"/>
          </p:cNvSpPr>
          <p:nvPr>
            <p:ph idx="1"/>
          </p:nvPr>
        </p:nvSpPr>
        <p:spPr/>
        <p:txBody>
          <a:bodyPr/>
          <a:lstStyle/>
          <a:p>
            <a:pPr algn="just"/>
            <a:r>
              <a:rPr lang="uk-UA" dirty="0" smtClean="0">
                <a:solidFill>
                  <a:schemeClr val="tx1"/>
                </a:solidFill>
                <a:latin typeface="+mn-lt"/>
                <a:ea typeface="+mn-ea"/>
                <a:cs typeface="+mn-cs"/>
              </a:rPr>
              <a:t> </a:t>
            </a:r>
            <a:r>
              <a:rPr lang="uk-UA" sz="2400" dirty="0" smtClean="0">
                <a:solidFill>
                  <a:schemeClr val="tx1"/>
                </a:solidFill>
                <a:latin typeface="+mn-lt"/>
                <a:ea typeface="+mn-ea"/>
                <a:cs typeface="+mn-cs"/>
              </a:rPr>
              <a:t>Територія Закарпаття, як і вся </a:t>
            </a:r>
            <a:r>
              <a:rPr lang="uk-UA" sz="2400" dirty="0" err="1" smtClean="0">
                <a:solidFill>
                  <a:schemeClr val="tx1"/>
                </a:solidFill>
                <a:latin typeface="+mn-lt"/>
                <a:ea typeface="+mn-ea"/>
                <a:cs typeface="+mn-cs"/>
              </a:rPr>
              <a:t>Карпато-дунайська</a:t>
            </a:r>
            <a:r>
              <a:rPr lang="uk-UA" sz="2400" dirty="0" smtClean="0">
                <a:solidFill>
                  <a:schemeClr val="tx1"/>
                </a:solidFill>
                <a:latin typeface="+mn-lt"/>
                <a:ea typeface="+mn-ea"/>
                <a:cs typeface="+mn-cs"/>
              </a:rPr>
              <a:t> область, була важливим культурним перехрестям між Сходом і Заходом. Я. М. Байрак, П. М. </a:t>
            </a:r>
            <a:r>
              <a:rPr lang="uk-UA" sz="2400" dirty="0" err="1" smtClean="0">
                <a:solidFill>
                  <a:schemeClr val="tx1"/>
                </a:solidFill>
                <a:latin typeface="+mn-lt"/>
                <a:ea typeface="+mn-ea"/>
                <a:cs typeface="+mn-cs"/>
              </a:rPr>
              <a:t>Федака</a:t>
            </a:r>
            <a:r>
              <a:rPr lang="uk-UA" sz="2400" dirty="0" smtClean="0">
                <a:solidFill>
                  <a:schemeClr val="tx1"/>
                </a:solidFill>
                <a:latin typeface="+mn-lt"/>
                <a:ea typeface="+mn-ea"/>
                <a:cs typeface="+mn-cs"/>
              </a:rPr>
              <a:t> дають етнографічну характеристику культури населення Закарпаття. Тут контактували, співіснували, змішувались і асимілювались різні етнічні групи, культурні шари, культурні традиції. Важливу роль у формуванні культури цього регіону відіграло проникнення в Карпатську область слов’ян (</a:t>
            </a:r>
            <a:r>
              <a:rPr lang="uk-UA" sz="2400" dirty="0" err="1" smtClean="0">
                <a:solidFill>
                  <a:schemeClr val="tx1"/>
                </a:solidFill>
                <a:latin typeface="+mn-lt"/>
                <a:ea typeface="+mn-ea"/>
                <a:cs typeface="+mn-cs"/>
              </a:rPr>
              <a:t>І-ша</a:t>
            </a:r>
            <a:r>
              <a:rPr lang="uk-UA" sz="2400" dirty="0" smtClean="0">
                <a:solidFill>
                  <a:schemeClr val="tx1"/>
                </a:solidFill>
                <a:latin typeface="+mn-lt"/>
                <a:ea typeface="+mn-ea"/>
                <a:cs typeface="+mn-cs"/>
              </a:rPr>
              <a:t> пол. І-го </a:t>
            </a:r>
            <a:r>
              <a:rPr lang="uk-UA" sz="2400" dirty="0" err="1" smtClean="0">
                <a:solidFill>
                  <a:schemeClr val="tx1"/>
                </a:solidFill>
                <a:latin typeface="+mn-lt"/>
                <a:ea typeface="+mn-ea"/>
                <a:cs typeface="+mn-cs"/>
              </a:rPr>
              <a:t>тис.н.е</a:t>
            </a:r>
            <a:r>
              <a:rPr lang="uk-UA" sz="2400" dirty="0" smtClean="0">
                <a:solidFill>
                  <a:schemeClr val="tx1"/>
                </a:solidFill>
                <a:latin typeface="+mn-lt"/>
                <a:ea typeface="+mn-ea"/>
                <a:cs typeface="+mn-cs"/>
              </a:rPr>
              <a:t>.) інтенсивне заселення цієї території східнослов’янськими племенами, та входження території Закарпаття до складу Київської Русі (кінець ІХ-ХІ ст.) </a:t>
            </a:r>
            <a:endParaRPr lang="ru-RU" dirty="0"/>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822" y="2276872"/>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437063"/>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strips dir="l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822" y="2276872"/>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437063"/>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75445" cy="24203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289" name="Rectangle 1"/>
          <p:cNvSpPr>
            <a:spLocks noChangeArrowheads="1"/>
          </p:cNvSpPr>
          <p:nvPr/>
        </p:nvSpPr>
        <p:spPr bwMode="auto">
          <a:xfrm>
            <a:off x="1071538" y="571480"/>
            <a:ext cx="7572428"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rPr>
              <a:t>З кінця ХІ ст. почалося поступове захоплення Закарпаття Австро-Угорщиною, Чехією, Румунією і тому в культурі закарпатців залишались культурні традиції інших народів.</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800" b="0" i="0" u="none" strike="noStrike" cap="none" normalizeH="0" baseline="0" dirty="0" smtClean="0">
                <a:ln>
                  <a:noFill/>
                </a:ln>
                <a:solidFill>
                  <a:schemeClr val="tx1"/>
                </a:solidFill>
                <a:effectLst/>
                <a:latin typeface="Arial" pitchFamily="34" charset="0"/>
                <a:ea typeface="Times New Roman" pitchFamily="18" charset="0"/>
              </a:rPr>
              <a:t>     Українське населення зберегло східнослов’янську та стару українську культурну традиційну основу, корені якої сягають у глибину віків у Древню Русь – це відбивалось у забудовах садиб, типах двору, у розвиткові житла, в конструктивних і архітектурних деталях, народних звичаях і обрядах.</a:t>
            </a:r>
            <a:endParaRPr kumimoji="0" lang="uk-UA" sz="36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strips dir="l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err="1" smtClean="0"/>
              <a:t>Інтер</a:t>
            </a:r>
            <a:r>
              <a:rPr lang="uk-UA" dirty="0" err="1" smtClean="0">
                <a:latin typeface="Arial"/>
                <a:cs typeface="Arial"/>
              </a:rPr>
              <a:t>'</a:t>
            </a:r>
            <a:r>
              <a:rPr lang="uk-UA" dirty="0" err="1" smtClean="0"/>
              <a:t>єрна</a:t>
            </a:r>
            <a:r>
              <a:rPr lang="uk-UA" dirty="0" smtClean="0"/>
              <a:t> </a:t>
            </a:r>
            <a:r>
              <a:rPr lang="uk-UA" dirty="0" smtClean="0"/>
              <a:t>вишивка</a:t>
            </a:r>
            <a:endParaRPr lang="ru-RU" dirty="0"/>
          </a:p>
        </p:txBody>
      </p:sp>
      <p:pic>
        <p:nvPicPr>
          <p:cNvPr id="5" name="Содержимое 4" descr="y_9d680037.jpg"/>
          <p:cNvPicPr>
            <a:picLocks noGrp="1" noChangeAspect="1"/>
          </p:cNvPicPr>
          <p:nvPr>
            <p:ph sz="half" idx="1"/>
          </p:nvPr>
        </p:nvPicPr>
        <p:blipFill>
          <a:blip r:embed="rId2" cstate="print"/>
          <a:stretch>
            <a:fillRect/>
          </a:stretch>
        </p:blipFill>
        <p:spPr>
          <a:xfrm>
            <a:off x="457200" y="1714488"/>
            <a:ext cx="4885408" cy="3662543"/>
          </a:xfrm>
        </p:spPr>
      </p:pic>
      <p:pic>
        <p:nvPicPr>
          <p:cNvPr id="6" name="Содержимое 5" descr="PB280132.JPG"/>
          <p:cNvPicPr>
            <a:picLocks noGrp="1" noChangeAspect="1"/>
          </p:cNvPicPr>
          <p:nvPr>
            <p:ph sz="half" idx="2"/>
          </p:nvPr>
        </p:nvPicPr>
        <p:blipFill>
          <a:blip r:embed="rId3" cstate="print"/>
          <a:stretch>
            <a:fillRect/>
          </a:stretch>
        </p:blipFill>
        <p:spPr>
          <a:xfrm rot="5400000">
            <a:off x="5135215" y="2294281"/>
            <a:ext cx="4038600" cy="3021890"/>
          </a:xfrm>
        </p:spPr>
      </p:pic>
    </p:spTree>
  </p:cSld>
  <p:clrMapOvr>
    <a:masterClrMapping/>
  </p:clrMapOvr>
  <p:transition>
    <p:strips dir="l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Одягова </a:t>
            </a:r>
            <a:r>
              <a:rPr lang="uk-UA" dirty="0" smtClean="0"/>
              <a:t>вишивка</a:t>
            </a:r>
            <a:endParaRPr lang="ru-RU" dirty="0"/>
          </a:p>
        </p:txBody>
      </p:sp>
      <p:pic>
        <p:nvPicPr>
          <p:cNvPr id="5" name="Содержимое 4" descr="P7020024.JPG"/>
          <p:cNvPicPr>
            <a:picLocks noGrp="1" noChangeAspect="1"/>
          </p:cNvPicPr>
          <p:nvPr>
            <p:ph sz="half" idx="1"/>
          </p:nvPr>
        </p:nvPicPr>
        <p:blipFill>
          <a:blip r:embed="rId2" cstate="print"/>
          <a:stretch>
            <a:fillRect/>
          </a:stretch>
        </p:blipFill>
        <p:spPr>
          <a:xfrm>
            <a:off x="783220" y="1600200"/>
            <a:ext cx="3386560" cy="4525963"/>
          </a:xfrm>
        </p:spPr>
      </p:pic>
      <p:pic>
        <p:nvPicPr>
          <p:cNvPr id="6" name="Содержимое 5" descr="P7020023.JPG"/>
          <p:cNvPicPr>
            <a:picLocks noGrp="1" noChangeAspect="1"/>
          </p:cNvPicPr>
          <p:nvPr>
            <p:ph sz="half" idx="2"/>
          </p:nvPr>
        </p:nvPicPr>
        <p:blipFill>
          <a:blip r:embed="rId3" cstate="print"/>
          <a:stretch>
            <a:fillRect/>
          </a:stretch>
        </p:blipFill>
        <p:spPr>
          <a:xfrm>
            <a:off x="4974220" y="1600200"/>
            <a:ext cx="3386560" cy="4525963"/>
          </a:xfrm>
        </p:spPr>
      </p:pic>
    </p:spTree>
  </p:cSld>
  <p:clrMapOvr>
    <a:masterClrMapping/>
  </p:clrMapOvr>
  <p:transition>
    <p:strips dir="l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Сорочки</a:t>
            </a:r>
            <a:endParaRPr lang="ru-RU" dirty="0"/>
          </a:p>
        </p:txBody>
      </p:sp>
      <p:pic>
        <p:nvPicPr>
          <p:cNvPr id="5" name="Содержимое 4" descr="P2150064.JPG"/>
          <p:cNvPicPr>
            <a:picLocks noGrp="1" noChangeAspect="1"/>
          </p:cNvPicPr>
          <p:nvPr>
            <p:ph sz="half" idx="1"/>
          </p:nvPr>
        </p:nvPicPr>
        <p:blipFill>
          <a:blip r:embed="rId2" cstate="print"/>
          <a:stretch>
            <a:fillRect/>
          </a:stretch>
        </p:blipFill>
        <p:spPr>
          <a:xfrm>
            <a:off x="457200" y="2352236"/>
            <a:ext cx="4038600" cy="3021890"/>
          </a:xfrm>
        </p:spPr>
      </p:pic>
      <p:pic>
        <p:nvPicPr>
          <p:cNvPr id="6" name="Содержимое 5" descr="P2150063.JPG"/>
          <p:cNvPicPr>
            <a:picLocks noGrp="1" noChangeAspect="1"/>
          </p:cNvPicPr>
          <p:nvPr>
            <p:ph sz="half" idx="2"/>
          </p:nvPr>
        </p:nvPicPr>
        <p:blipFill>
          <a:blip r:embed="rId3" cstate="print"/>
          <a:stretch>
            <a:fillRect/>
          </a:stretch>
        </p:blipFill>
        <p:spPr>
          <a:xfrm>
            <a:off x="4648200" y="2352236"/>
            <a:ext cx="4038600" cy="3021890"/>
          </a:xfrm>
        </p:spPr>
      </p:pic>
    </p:spTree>
  </p:cSld>
  <p:clrMapOvr>
    <a:masterClrMapping/>
  </p:clrMapOvr>
  <p:transition>
    <p:strips dir="l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Содержимое 4" descr="P1260061.JPG"/>
          <p:cNvPicPr>
            <a:picLocks noGrp="1" noChangeAspect="1"/>
          </p:cNvPicPr>
          <p:nvPr>
            <p:ph sz="half" idx="1"/>
          </p:nvPr>
        </p:nvPicPr>
        <p:blipFill>
          <a:blip r:embed="rId2" cstate="print"/>
          <a:stretch>
            <a:fillRect/>
          </a:stretch>
        </p:blipFill>
        <p:spPr>
          <a:xfrm rot="5400000">
            <a:off x="-133014" y="990214"/>
            <a:ext cx="5596753" cy="4187781"/>
          </a:xfrm>
        </p:spPr>
      </p:pic>
      <p:pic>
        <p:nvPicPr>
          <p:cNvPr id="6" name="Содержимое 5" descr="P1260074.JPG"/>
          <p:cNvPicPr>
            <a:picLocks noGrp="1" noChangeAspect="1"/>
          </p:cNvPicPr>
          <p:nvPr>
            <p:ph sz="half" idx="2"/>
          </p:nvPr>
        </p:nvPicPr>
        <p:blipFill>
          <a:blip r:embed="rId3" cstate="print"/>
          <a:stretch>
            <a:fillRect/>
          </a:stretch>
        </p:blipFill>
        <p:spPr>
          <a:xfrm rot="5400000">
            <a:off x="4010390" y="990214"/>
            <a:ext cx="5596753" cy="4187781"/>
          </a:xfrm>
        </p:spPr>
      </p:pic>
    </p:spTree>
  </p:cSld>
  <p:clrMapOvr>
    <a:masterClrMapping/>
  </p:clrMapOvr>
  <p:transition>
    <p:strips dir="l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tx1"/>
                </a:solidFill>
              </a:rPr>
              <a:t>У</a:t>
            </a:r>
            <a:r>
              <a:rPr lang="uk-UA" dirty="0" smtClean="0">
                <a:solidFill>
                  <a:schemeClr val="tx1"/>
                </a:solidFill>
                <a:latin typeface="+mj-lt"/>
                <a:ea typeface="+mj-ea"/>
                <a:cs typeface="+mj-cs"/>
              </a:rPr>
              <a:t>країнське населення </a:t>
            </a:r>
            <a:r>
              <a:rPr lang="uk-UA" dirty="0" smtClean="0">
                <a:solidFill>
                  <a:schemeClr val="tx1"/>
                </a:solidFill>
                <a:latin typeface="+mj-lt"/>
                <a:ea typeface="+mj-ea"/>
                <a:cs typeface="+mj-cs"/>
              </a:rPr>
              <a:t>Закарпаття</a:t>
            </a:r>
            <a:endParaRPr lang="ru-RU" dirty="0"/>
          </a:p>
        </p:txBody>
      </p:sp>
      <p:sp>
        <p:nvSpPr>
          <p:cNvPr id="3" name="Місце для вмісту 2"/>
          <p:cNvSpPr>
            <a:spLocks noGrp="1"/>
          </p:cNvSpPr>
          <p:nvPr>
            <p:ph idx="1"/>
          </p:nvPr>
        </p:nvSpPr>
        <p:spPr/>
        <p:txBody>
          <a:bodyPr/>
          <a:lstStyle/>
          <a:p>
            <a:r>
              <a:rPr lang="uk-UA" sz="2800" dirty="0" smtClean="0">
                <a:solidFill>
                  <a:schemeClr val="tx1"/>
                </a:solidFill>
                <a:latin typeface="+mn-lt"/>
                <a:ea typeface="+mn-ea"/>
                <a:cs typeface="+mn-cs"/>
              </a:rPr>
              <a:t>Серед українського населення Закарпаття у ХІХ ст. на початку ХХ ст. розрізняли жителів низинних і передгірних народів, гуцулів, бойків і лемків.</a:t>
            </a:r>
            <a:endParaRPr lang="ru-RU" sz="2800" dirty="0" smtClean="0">
              <a:solidFill>
                <a:schemeClr val="tx1"/>
              </a:solidFill>
              <a:latin typeface="+mn-lt"/>
              <a:ea typeface="+mn-ea"/>
              <a:cs typeface="+mn-cs"/>
            </a:endParaRPr>
          </a:p>
          <a:p>
            <a:r>
              <a:rPr lang="uk-UA" sz="2800" dirty="0" smtClean="0">
                <a:solidFill>
                  <a:schemeClr val="tx1"/>
                </a:solidFill>
                <a:latin typeface="+mn-lt"/>
                <a:ea typeface="+mn-ea"/>
                <a:cs typeface="+mn-cs"/>
              </a:rPr>
              <a:t>     Мешканці рівнин і передгір’їв зберегли цілий ряд мовних, культурних і побутових ознак властивих для древньослов’янського і древньоруського населення, вони займають найбільшу територію Закарпаття.</a:t>
            </a:r>
            <a:endParaRPr lang="ru-RU" sz="2800" dirty="0" smtClean="0">
              <a:solidFill>
                <a:schemeClr val="tx1"/>
              </a:solidFill>
              <a:latin typeface="+mn-lt"/>
              <a:ea typeface="+mn-ea"/>
              <a:cs typeface="+mn-cs"/>
            </a:endParaRPr>
          </a:p>
          <a:p>
            <a:endParaRPr lang="ru-RU" sz="2400" dirty="0"/>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822" y="2276872"/>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437063"/>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strips dir="l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Гуцули Закарпаття</a:t>
            </a:r>
            <a:endParaRPr lang="ru-RU" dirty="0"/>
          </a:p>
        </p:txBody>
      </p:sp>
      <p:sp>
        <p:nvSpPr>
          <p:cNvPr id="3" name="Місце для вмісту 2"/>
          <p:cNvSpPr>
            <a:spLocks noGrp="1"/>
          </p:cNvSpPr>
          <p:nvPr>
            <p:ph idx="1"/>
          </p:nvPr>
        </p:nvSpPr>
        <p:spPr>
          <a:xfrm>
            <a:off x="457200" y="1285860"/>
            <a:ext cx="8686800" cy="5286412"/>
          </a:xfrm>
        </p:spPr>
        <p:txBody>
          <a:bodyPr/>
          <a:lstStyle/>
          <a:p>
            <a:pPr algn="just"/>
            <a:r>
              <a:rPr lang="uk-UA" sz="2800" dirty="0" smtClean="0">
                <a:solidFill>
                  <a:schemeClr val="tx1"/>
                </a:solidFill>
                <a:latin typeface="+mn-lt"/>
                <a:ea typeface="+mn-ea"/>
                <a:cs typeface="+mn-cs"/>
              </a:rPr>
              <a:t> Південно-східну частину (</a:t>
            </a:r>
            <a:r>
              <a:rPr lang="uk-UA" sz="2800" dirty="0" err="1" smtClean="0">
                <a:solidFill>
                  <a:schemeClr val="tx1"/>
                </a:solidFill>
                <a:latin typeface="+mn-lt"/>
                <a:ea typeface="+mn-ea"/>
                <a:cs typeface="+mn-cs"/>
              </a:rPr>
              <a:t>Рахівський</a:t>
            </a:r>
            <a:r>
              <a:rPr lang="uk-UA" sz="2800" dirty="0" smtClean="0">
                <a:solidFill>
                  <a:schemeClr val="tx1"/>
                </a:solidFill>
                <a:latin typeface="+mn-lt"/>
                <a:ea typeface="+mn-ea"/>
                <a:cs typeface="+mn-cs"/>
              </a:rPr>
              <a:t> р-н) Закарпаття заселили </a:t>
            </a:r>
            <a:r>
              <a:rPr lang="uk-UA" sz="2800" b="1" dirty="0" smtClean="0">
                <a:solidFill>
                  <a:schemeClr val="tx1"/>
                </a:solidFill>
                <a:latin typeface="+mn-lt"/>
                <a:ea typeface="+mn-ea"/>
                <a:cs typeface="+mn-cs"/>
              </a:rPr>
              <a:t>гуцули.</a:t>
            </a:r>
            <a:r>
              <a:rPr lang="uk-UA" sz="2800" dirty="0" smtClean="0">
                <a:solidFill>
                  <a:schemeClr val="tx1"/>
                </a:solidFill>
                <a:latin typeface="+mn-lt"/>
                <a:ea typeface="+mn-ea"/>
                <a:cs typeface="+mn-cs"/>
              </a:rPr>
              <a:t> Незважаючи на багатовіковий гніт з боку чужинців, гуцули зуміли зберегти не лише загальноукраїнську основу, й самобутність своєї культури. У товщі віків бере початок замкнутий </a:t>
            </a:r>
            <a:r>
              <a:rPr lang="uk-UA" sz="2800" dirty="0" err="1" smtClean="0">
                <a:solidFill>
                  <a:schemeClr val="tx1"/>
                </a:solidFill>
                <a:latin typeface="+mn-lt"/>
                <a:ea typeface="+mn-ea"/>
                <a:cs typeface="+mn-cs"/>
              </a:rPr>
              <a:t>двір-гранджа</a:t>
            </a:r>
            <a:r>
              <a:rPr lang="uk-UA" sz="2800" dirty="0" smtClean="0">
                <a:solidFill>
                  <a:schemeClr val="tx1"/>
                </a:solidFill>
                <a:latin typeface="+mn-lt"/>
                <a:ea typeface="+mn-ea"/>
                <a:cs typeface="+mn-cs"/>
              </a:rPr>
              <a:t>, витонченістю відрізняється різьба по дереву, вражає багатство барв вишивок, килимів, лижників, гончарних виробів, чарує красою народний одяг. Недаремно прогресивні українські письменники і вчені називали Гуцульщину благословенним закутком, неповторною окрасою Карпат.  </a:t>
            </a:r>
            <a:endParaRPr lang="ru-RU" sz="2800" dirty="0"/>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822" y="2276872"/>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437063"/>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strips dir="l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ВИШИВКА\ДОСЯГНЕННЯ\КАНДИДАТСЬКА\купальська символіка у вишивці\004р.png"/>
          <p:cNvPicPr>
            <a:picLocks noChangeAspect="1" noChangeArrowheads="1"/>
          </p:cNvPicPr>
          <p:nvPr/>
        </p:nvPicPr>
        <p:blipFill>
          <a:blip r:embed="rId2" cstate="print"/>
          <a:srcRect l="4831" t="5172" r="4341" b="42"/>
          <a:stretch>
            <a:fillRect/>
          </a:stretch>
        </p:blipFill>
        <p:spPr bwMode="auto">
          <a:xfrm>
            <a:off x="0" y="0"/>
            <a:ext cx="9228382" cy="6858000"/>
          </a:xfrm>
          <a:prstGeom prst="rect">
            <a:avLst/>
          </a:prstGeom>
          <a:noFill/>
        </p:spPr>
      </p:pic>
    </p:spTree>
  </p:cSld>
  <p:clrMapOvr>
    <a:masterClrMapping/>
  </p:clrMapOvr>
  <p:transition>
    <p:strips dir="l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Побут лемків</a:t>
            </a:r>
            <a:endParaRPr lang="ru-RU" dirty="0"/>
          </a:p>
        </p:txBody>
      </p:sp>
      <p:sp>
        <p:nvSpPr>
          <p:cNvPr id="3" name="Місце для вмісту 2"/>
          <p:cNvSpPr>
            <a:spLocks noGrp="1"/>
          </p:cNvSpPr>
          <p:nvPr>
            <p:ph idx="1"/>
          </p:nvPr>
        </p:nvSpPr>
        <p:spPr>
          <a:xfrm>
            <a:off x="457200" y="1600200"/>
            <a:ext cx="8472518" cy="4525963"/>
          </a:xfrm>
        </p:spPr>
        <p:txBody>
          <a:bodyPr/>
          <a:lstStyle/>
          <a:p>
            <a:pPr algn="just"/>
            <a:r>
              <a:rPr lang="uk-UA" sz="2800" dirty="0" smtClean="0">
                <a:solidFill>
                  <a:schemeClr val="tx1"/>
                </a:solidFill>
                <a:latin typeface="+mn-lt"/>
                <a:ea typeface="+mn-ea"/>
                <a:cs typeface="+mn-cs"/>
              </a:rPr>
              <a:t>Заслуговують на увагу особливості культури і побуту </a:t>
            </a:r>
            <a:r>
              <a:rPr lang="uk-UA" sz="2800" b="1" dirty="0" smtClean="0">
                <a:solidFill>
                  <a:schemeClr val="tx1"/>
                </a:solidFill>
                <a:latin typeface="+mn-lt"/>
                <a:ea typeface="+mn-ea"/>
                <a:cs typeface="+mn-cs"/>
              </a:rPr>
              <a:t>лемків</a:t>
            </a:r>
            <a:r>
              <a:rPr lang="uk-UA" sz="2800" dirty="0" smtClean="0">
                <a:solidFill>
                  <a:schemeClr val="tx1"/>
                </a:solidFill>
                <a:latin typeface="+mn-lt"/>
                <a:ea typeface="+mn-ea"/>
                <a:cs typeface="+mn-cs"/>
              </a:rPr>
              <a:t>, які сформувалися внаслідок тривалих контактів з сусідніми народами (словаками, поляками, угорцями). Ці особливості простежуються в основних заняттях населення Лемківщини (</a:t>
            </a:r>
            <a:r>
              <a:rPr lang="uk-UA" sz="2800" dirty="0" err="1" smtClean="0">
                <a:solidFill>
                  <a:schemeClr val="tx1"/>
                </a:solidFill>
                <a:latin typeface="+mn-lt"/>
                <a:ea typeface="+mn-ea"/>
                <a:cs typeface="+mn-cs"/>
              </a:rPr>
              <a:t>Вел</a:t>
            </a:r>
            <a:r>
              <a:rPr lang="uk-UA" sz="2800" dirty="0" smtClean="0">
                <a:solidFill>
                  <a:schemeClr val="tx1"/>
                </a:solidFill>
                <a:latin typeface="+mn-lt"/>
                <a:ea typeface="+mn-ea"/>
                <a:cs typeface="+mn-cs"/>
              </a:rPr>
              <a:t>. </a:t>
            </a:r>
            <a:r>
              <a:rPr lang="uk-UA" sz="2800" dirty="0" err="1" smtClean="0">
                <a:solidFill>
                  <a:schemeClr val="tx1"/>
                </a:solidFill>
                <a:latin typeface="+mn-lt"/>
                <a:ea typeface="+mn-ea"/>
                <a:cs typeface="+mn-cs"/>
              </a:rPr>
              <a:t>Березний</a:t>
            </a:r>
            <a:r>
              <a:rPr lang="uk-UA" sz="2800" dirty="0" smtClean="0">
                <a:solidFill>
                  <a:schemeClr val="tx1"/>
                </a:solidFill>
                <a:latin typeface="+mn-lt"/>
                <a:ea typeface="+mn-ea"/>
                <a:cs typeface="+mn-cs"/>
              </a:rPr>
              <a:t>, </a:t>
            </a:r>
            <a:r>
              <a:rPr lang="uk-UA" sz="2800" dirty="0" err="1" smtClean="0">
                <a:solidFill>
                  <a:schemeClr val="tx1"/>
                </a:solidFill>
                <a:latin typeface="+mn-lt"/>
                <a:ea typeface="+mn-ea"/>
                <a:cs typeface="+mn-cs"/>
              </a:rPr>
              <a:t>Перечинщина</a:t>
            </a:r>
            <a:r>
              <a:rPr lang="uk-UA" sz="2800" dirty="0" smtClean="0">
                <a:solidFill>
                  <a:schemeClr val="tx1"/>
                </a:solidFill>
                <a:latin typeface="+mn-lt"/>
                <a:ea typeface="+mn-ea"/>
                <a:cs typeface="+mn-cs"/>
              </a:rPr>
              <a:t>, </a:t>
            </a:r>
            <a:r>
              <a:rPr lang="uk-UA" sz="2800" dirty="0" err="1" smtClean="0">
                <a:solidFill>
                  <a:schemeClr val="tx1"/>
                </a:solidFill>
                <a:latin typeface="+mn-lt"/>
                <a:ea typeface="+mn-ea"/>
                <a:cs typeface="+mn-cs"/>
              </a:rPr>
              <a:t>Ужгородщина</a:t>
            </a:r>
            <a:r>
              <a:rPr lang="uk-UA" sz="2800" dirty="0" smtClean="0">
                <a:solidFill>
                  <a:schemeClr val="tx1"/>
                </a:solidFill>
                <a:latin typeface="+mn-lt"/>
                <a:ea typeface="+mn-ea"/>
                <a:cs typeface="+mn-cs"/>
              </a:rPr>
              <a:t>, </a:t>
            </a:r>
            <a:r>
              <a:rPr lang="uk-UA" sz="2800" dirty="0" err="1" smtClean="0">
                <a:solidFill>
                  <a:schemeClr val="tx1"/>
                </a:solidFill>
                <a:latin typeface="+mn-lt"/>
                <a:ea typeface="+mn-ea"/>
                <a:cs typeface="+mn-cs"/>
              </a:rPr>
              <a:t>Мукачівщина</a:t>
            </a:r>
            <a:r>
              <a:rPr lang="uk-UA" sz="2800" dirty="0" smtClean="0">
                <a:solidFill>
                  <a:schemeClr val="tx1"/>
                </a:solidFill>
                <a:latin typeface="+mn-lt"/>
                <a:ea typeface="+mn-ea"/>
                <a:cs typeface="+mn-cs"/>
              </a:rPr>
              <a:t>) землеробстві, тваринництві, формах поселень, забудов, одязі, мистецтві, промислах і ремеслах, звичаях і обрядах, у місцевому діалекті.</a:t>
            </a:r>
            <a:endParaRPr lang="ru-RU" sz="2800" dirty="0"/>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822" y="2276872"/>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437063"/>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strips dir="l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822" y="2276872"/>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437063"/>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Місце для вмісту 6"/>
          <p:cNvSpPr>
            <a:spLocks noGrp="1"/>
          </p:cNvSpPr>
          <p:nvPr>
            <p:ph idx="1"/>
          </p:nvPr>
        </p:nvSpPr>
        <p:spPr>
          <a:xfrm>
            <a:off x="1000100" y="428604"/>
            <a:ext cx="8143900" cy="5016758"/>
          </a:xfrm>
          <a:prstGeom prst="rect">
            <a:avLst/>
          </a:prstGeom>
          <a:noFill/>
        </p:spPr>
        <p:txBody>
          <a:bodyPr wrap="square" lIns="91440" tIns="45720" rIns="91440" bIns="45720">
            <a:spAutoFit/>
          </a:bodyPr>
          <a:lstStyle/>
          <a:p>
            <a:pPr algn="ctr">
              <a:buNone/>
            </a:pPr>
            <a:r>
              <a:rPr lang="uk-UA"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Патріотичне виховання у контексті розвитку духовного потенціалу особистості дитини дошкільного віку</a:t>
            </a:r>
            <a:r>
              <a:rPr lang="ru-R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 – </a:t>
            </a:r>
            <a:r>
              <a:rPr lang="ru-RU"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це</a:t>
            </a:r>
            <a:r>
              <a:rPr lang="ru-R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 </a:t>
            </a:r>
            <a:r>
              <a:rPr lang="ru-RU"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п</a:t>
            </a:r>
            <a:r>
              <a:rPr lang="ru-RU"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ріоритетний</a:t>
            </a:r>
            <a:r>
              <a:rPr lang="ru-R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 </a:t>
            </a:r>
            <a:r>
              <a:rPr lang="ru-RU"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напрям</a:t>
            </a:r>
            <a:r>
              <a:rPr lang="ru-R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 </a:t>
            </a:r>
            <a:r>
              <a:rPr lang="ru-RU"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освітньої</a:t>
            </a:r>
            <a:r>
              <a:rPr lang="ru-R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 </a:t>
            </a:r>
            <a:r>
              <a:rPr lang="ru-RU"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роботи</a:t>
            </a:r>
            <a:r>
              <a:rPr lang="ru-R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 </a:t>
            </a:r>
            <a:r>
              <a:rPr lang="ru-RU"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дошкільних</a:t>
            </a:r>
            <a:r>
              <a:rPr lang="ru-R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 </a:t>
            </a:r>
            <a:r>
              <a:rPr lang="ru-RU"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навчальних</a:t>
            </a:r>
            <a:r>
              <a:rPr lang="ru-R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 </a:t>
            </a:r>
            <a:r>
              <a:rPr lang="ru-RU"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закладів</a:t>
            </a:r>
            <a:r>
              <a:rPr lang="ru-R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 у 2014/2015 н. р.</a:t>
            </a:r>
            <a:endParaRPr lang="ru-RU"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strips dir="l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2066" y="274638"/>
            <a:ext cx="3614734" cy="1143000"/>
          </a:xfrm>
        </p:spPr>
        <p:txBody>
          <a:bodyPr/>
          <a:lstStyle/>
          <a:p>
            <a:r>
              <a:rPr lang="uk-UA" dirty="0" smtClean="0"/>
              <a:t>Костюм лемків</a:t>
            </a:r>
            <a:endParaRPr lang="ru-RU" dirty="0"/>
          </a:p>
        </p:txBody>
      </p:sp>
      <p:pic>
        <p:nvPicPr>
          <p:cNvPr id="4" name="Содержимое 4" descr="P6070294.JPG"/>
          <p:cNvPicPr>
            <a:picLocks noGrp="1" noChangeAspect="1"/>
          </p:cNvPicPr>
          <p:nvPr>
            <p:ph idx="1"/>
          </p:nvPr>
        </p:nvPicPr>
        <p:blipFill>
          <a:blip r:embed="rId2" cstate="print"/>
          <a:stretch>
            <a:fillRect/>
          </a:stretch>
        </p:blipFill>
        <p:spPr>
          <a:xfrm rot="5400000">
            <a:off x="4746834" y="2506896"/>
            <a:ext cx="4390608" cy="3311517"/>
          </a:xfrm>
        </p:spPr>
      </p:pic>
      <p:pic>
        <p:nvPicPr>
          <p:cNvPr id="5" name="Содержимое 4" descr="P6080069.JPG"/>
          <p:cNvPicPr>
            <a:picLocks noChangeAspect="1"/>
          </p:cNvPicPr>
          <p:nvPr/>
        </p:nvPicPr>
        <p:blipFill>
          <a:blip r:embed="rId3" cstate="print"/>
          <a:stretch>
            <a:fillRect/>
          </a:stretch>
        </p:blipFill>
        <p:spPr bwMode="auto">
          <a:xfrm>
            <a:off x="642910" y="2000240"/>
            <a:ext cx="3207666" cy="4286240"/>
          </a:xfrm>
          <a:prstGeom prst="rect">
            <a:avLst/>
          </a:prstGeom>
          <a:noFill/>
          <a:ln w="9525">
            <a:noFill/>
            <a:miter lim="800000"/>
            <a:headEnd/>
            <a:tailEnd/>
          </a:ln>
        </p:spPr>
      </p:pic>
      <p:sp>
        <p:nvSpPr>
          <p:cNvPr id="6" name="TextBox 5"/>
          <p:cNvSpPr txBox="1"/>
          <p:nvPr/>
        </p:nvSpPr>
        <p:spPr>
          <a:xfrm>
            <a:off x="857224" y="500042"/>
            <a:ext cx="2571768" cy="1446550"/>
          </a:xfrm>
          <a:prstGeom prst="rect">
            <a:avLst/>
          </a:prstGeom>
          <a:noFill/>
        </p:spPr>
        <p:txBody>
          <a:bodyPr wrap="square" rtlCol="0">
            <a:spAutoFit/>
          </a:bodyPr>
          <a:lstStyle/>
          <a:p>
            <a:r>
              <a:rPr lang="uk-UA" sz="4400" dirty="0" smtClean="0"/>
              <a:t>Костюм</a:t>
            </a:r>
          </a:p>
          <a:p>
            <a:r>
              <a:rPr lang="uk-UA" sz="4400" dirty="0" smtClean="0"/>
              <a:t> бойків</a:t>
            </a:r>
            <a:endParaRPr lang="ru-RU" sz="4400" dirty="0"/>
          </a:p>
        </p:txBody>
      </p:sp>
    </p:spTree>
  </p:cSld>
  <p:clrMapOvr>
    <a:masterClrMapping/>
  </p:clrMapOvr>
  <p:transition>
    <p:strips dir="l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Угорці Закарпаття</a:t>
            </a:r>
            <a:endParaRPr lang="ru-RU" dirty="0"/>
          </a:p>
        </p:txBody>
      </p:sp>
      <p:sp>
        <p:nvSpPr>
          <p:cNvPr id="3" name="Місце для вмісту 2"/>
          <p:cNvSpPr>
            <a:spLocks noGrp="1"/>
          </p:cNvSpPr>
          <p:nvPr>
            <p:ph idx="1"/>
          </p:nvPr>
        </p:nvSpPr>
        <p:spPr>
          <a:xfrm>
            <a:off x="642910" y="1428736"/>
            <a:ext cx="8215370" cy="4883153"/>
          </a:xfrm>
        </p:spPr>
        <p:txBody>
          <a:bodyPr/>
          <a:lstStyle/>
          <a:p>
            <a:pPr algn="just"/>
            <a:r>
              <a:rPr lang="uk-UA" sz="2600" dirty="0" smtClean="0">
                <a:solidFill>
                  <a:schemeClr val="tx1"/>
                </a:solidFill>
                <a:latin typeface="+mn-lt"/>
                <a:ea typeface="+mn-ea"/>
                <a:cs typeface="+mn-cs"/>
              </a:rPr>
              <a:t>Південно-низинну частину території Закарпаття заселяють </a:t>
            </a:r>
            <a:r>
              <a:rPr lang="uk-UA" sz="2600" b="1" dirty="0" smtClean="0">
                <a:solidFill>
                  <a:schemeClr val="tx1"/>
                </a:solidFill>
                <a:latin typeface="+mn-lt"/>
                <a:ea typeface="+mn-ea"/>
                <a:cs typeface="+mn-cs"/>
              </a:rPr>
              <a:t>угорці</a:t>
            </a:r>
            <a:r>
              <a:rPr lang="uk-UA" sz="2600" dirty="0" smtClean="0">
                <a:solidFill>
                  <a:schemeClr val="tx1"/>
                </a:solidFill>
                <a:latin typeface="+mn-lt"/>
                <a:ea typeface="+mn-ea"/>
                <a:cs typeface="+mn-cs"/>
              </a:rPr>
              <a:t> (</a:t>
            </a:r>
            <a:r>
              <a:rPr lang="uk-UA" sz="2600" dirty="0" err="1" smtClean="0">
                <a:solidFill>
                  <a:schemeClr val="tx1"/>
                </a:solidFill>
                <a:latin typeface="+mn-lt"/>
                <a:ea typeface="+mn-ea"/>
                <a:cs typeface="+mn-cs"/>
              </a:rPr>
              <a:t>Берегівщина</a:t>
            </a:r>
            <a:r>
              <a:rPr lang="uk-UA" sz="2600" dirty="0" smtClean="0">
                <a:solidFill>
                  <a:schemeClr val="tx1"/>
                </a:solidFill>
                <a:latin typeface="+mn-lt"/>
                <a:ea typeface="+mn-ea"/>
                <a:cs typeface="+mn-cs"/>
              </a:rPr>
              <a:t>, </a:t>
            </a:r>
            <a:r>
              <a:rPr lang="uk-UA" sz="2600" dirty="0" err="1" smtClean="0">
                <a:solidFill>
                  <a:schemeClr val="tx1"/>
                </a:solidFill>
                <a:latin typeface="+mn-lt"/>
                <a:ea typeface="+mn-ea"/>
                <a:cs typeface="+mn-cs"/>
              </a:rPr>
              <a:t>Виноградівщина</a:t>
            </a:r>
            <a:r>
              <a:rPr lang="uk-UA" sz="2600" dirty="0" smtClean="0">
                <a:solidFill>
                  <a:schemeClr val="tx1"/>
                </a:solidFill>
                <a:latin typeface="+mn-lt"/>
                <a:ea typeface="+mn-ea"/>
                <a:cs typeface="+mn-cs"/>
              </a:rPr>
              <a:t>, </a:t>
            </a:r>
            <a:r>
              <a:rPr lang="uk-UA" sz="2600" dirty="0" err="1" smtClean="0">
                <a:solidFill>
                  <a:schemeClr val="tx1"/>
                </a:solidFill>
                <a:latin typeface="+mn-lt"/>
                <a:ea typeface="+mn-ea"/>
                <a:cs typeface="+mn-cs"/>
              </a:rPr>
              <a:t>Мукачівщина</a:t>
            </a:r>
            <a:r>
              <a:rPr lang="uk-UA" sz="2600" dirty="0" smtClean="0">
                <a:solidFill>
                  <a:schemeClr val="tx1"/>
                </a:solidFill>
                <a:latin typeface="+mn-lt"/>
                <a:ea typeface="+mn-ea"/>
                <a:cs typeface="+mn-cs"/>
              </a:rPr>
              <a:t>). </a:t>
            </a:r>
            <a:endParaRPr lang="uk-UA" sz="2600" dirty="0" smtClean="0">
              <a:solidFill>
                <a:schemeClr val="tx1"/>
              </a:solidFill>
              <a:latin typeface="+mn-lt"/>
              <a:ea typeface="+mn-ea"/>
              <a:cs typeface="+mn-cs"/>
            </a:endParaRPr>
          </a:p>
          <a:p>
            <a:pPr algn="just"/>
            <a:r>
              <a:rPr lang="uk-UA" sz="2600" dirty="0" smtClean="0">
                <a:solidFill>
                  <a:schemeClr val="tx1"/>
                </a:solidFill>
                <a:latin typeface="+mn-lt"/>
                <a:ea typeface="+mn-ea"/>
                <a:cs typeface="+mn-cs"/>
              </a:rPr>
              <a:t>Перебуваючи </a:t>
            </a:r>
            <a:r>
              <a:rPr lang="uk-UA" sz="2600" dirty="0" smtClean="0">
                <a:solidFill>
                  <a:schemeClr val="tx1"/>
                </a:solidFill>
                <a:latin typeface="+mn-lt"/>
                <a:ea typeface="+mn-ea"/>
                <a:cs typeface="+mn-cs"/>
              </a:rPr>
              <a:t>у контакті із східнослов’янськими племенами, угорці засвоїли цілий ряд явищ їх культури, окремі східнослов’янські слова: зрубну техніку спорудження дерев’яних жител і господарських будівель, землеробські знаряддя праці. Разом з тим вони зберегли національну специфіку народної культури, що проявляється в спорудженні глиняних і саманних хат, народному одязі, їжі, піснях, танцях, святах та обрядах.</a:t>
            </a:r>
            <a:endParaRPr lang="ru-RU" sz="2600" dirty="0"/>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822" y="2276872"/>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437063"/>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strips dir="l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Румуни Закарпаття</a:t>
            </a:r>
            <a:endParaRPr lang="ru-RU" dirty="0"/>
          </a:p>
        </p:txBody>
      </p:sp>
      <p:sp>
        <p:nvSpPr>
          <p:cNvPr id="3" name="Місце для вмісту 2"/>
          <p:cNvSpPr>
            <a:spLocks noGrp="1"/>
          </p:cNvSpPr>
          <p:nvPr>
            <p:ph idx="1"/>
          </p:nvPr>
        </p:nvSpPr>
        <p:spPr>
          <a:xfrm>
            <a:off x="457200" y="1600200"/>
            <a:ext cx="8686800" cy="5257800"/>
          </a:xfrm>
        </p:spPr>
        <p:txBody>
          <a:bodyPr/>
          <a:lstStyle/>
          <a:p>
            <a:r>
              <a:rPr lang="uk-UA" b="1" dirty="0" smtClean="0">
                <a:solidFill>
                  <a:schemeClr val="tx1"/>
                </a:solidFill>
                <a:latin typeface="+mn-lt"/>
                <a:ea typeface="+mn-ea"/>
                <a:cs typeface="+mn-cs"/>
              </a:rPr>
              <a:t>Румуни</a:t>
            </a:r>
            <a:r>
              <a:rPr lang="uk-UA" dirty="0" smtClean="0">
                <a:solidFill>
                  <a:schemeClr val="tx1"/>
                </a:solidFill>
                <a:latin typeface="+mn-lt"/>
                <a:ea typeface="+mn-ea"/>
                <a:cs typeface="+mn-cs"/>
              </a:rPr>
              <a:t> проживають в передгір’ї, в долинах гірських рік: </a:t>
            </a:r>
            <a:r>
              <a:rPr lang="uk-UA" dirty="0" err="1" smtClean="0">
                <a:solidFill>
                  <a:schemeClr val="tx1"/>
                </a:solidFill>
                <a:latin typeface="+mn-lt"/>
                <a:ea typeface="+mn-ea"/>
                <a:cs typeface="+mn-cs"/>
              </a:rPr>
              <a:t>Апилиці</a:t>
            </a:r>
            <a:r>
              <a:rPr lang="uk-UA" dirty="0" smtClean="0">
                <a:solidFill>
                  <a:schemeClr val="tx1"/>
                </a:solidFill>
                <a:latin typeface="+mn-lt"/>
                <a:ea typeface="+mn-ea"/>
                <a:cs typeface="+mn-cs"/>
              </a:rPr>
              <a:t> і Глибокого Потоку на правому березі Тиси (</a:t>
            </a:r>
            <a:r>
              <a:rPr lang="uk-UA" dirty="0" err="1" smtClean="0">
                <a:solidFill>
                  <a:schemeClr val="tx1"/>
                </a:solidFill>
                <a:latin typeface="+mn-lt"/>
                <a:ea typeface="+mn-ea"/>
                <a:cs typeface="+mn-cs"/>
              </a:rPr>
              <a:t>Тячіщина</a:t>
            </a:r>
            <a:r>
              <a:rPr lang="uk-UA" dirty="0" smtClean="0">
                <a:solidFill>
                  <a:schemeClr val="tx1"/>
                </a:solidFill>
                <a:latin typeface="+mn-lt"/>
                <a:ea typeface="+mn-ea"/>
                <a:cs typeface="+mn-cs"/>
              </a:rPr>
              <a:t>, частина </a:t>
            </a:r>
            <a:r>
              <a:rPr lang="uk-UA" dirty="0" err="1" smtClean="0">
                <a:solidFill>
                  <a:schemeClr val="tx1"/>
                </a:solidFill>
                <a:latin typeface="+mn-lt"/>
                <a:ea typeface="+mn-ea"/>
                <a:cs typeface="+mn-cs"/>
              </a:rPr>
              <a:t>Рахівщини</a:t>
            </a:r>
            <a:r>
              <a:rPr lang="uk-UA" dirty="0" smtClean="0">
                <a:solidFill>
                  <a:schemeClr val="tx1"/>
                </a:solidFill>
                <a:latin typeface="+mn-lt"/>
                <a:ea typeface="+mn-ea"/>
                <a:cs typeface="+mn-cs"/>
              </a:rPr>
              <a:t>). Румунське населення Закарпаття зберігає специфічні риси, які проявляються в орнаменті лижників, рушників, у окремих деталях одягу (широчезні полотняні штани),  у  архітектурі,  у  звичаях  і  обрядах,  піснях  і  танцях,  та   мові .</a:t>
            </a:r>
            <a:endParaRPr lang="ru-RU" dirty="0"/>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822" y="2276872"/>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437063"/>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strips dir="l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Наш рідний край</a:t>
            </a:r>
            <a:endParaRPr lang="ru-RU" dirty="0"/>
          </a:p>
        </p:txBody>
      </p:sp>
      <p:sp>
        <p:nvSpPr>
          <p:cNvPr id="3" name="Місце для вмісту 2"/>
          <p:cNvSpPr>
            <a:spLocks noGrp="1"/>
          </p:cNvSpPr>
          <p:nvPr>
            <p:ph idx="1"/>
          </p:nvPr>
        </p:nvSpPr>
        <p:spPr>
          <a:xfrm>
            <a:off x="428596" y="1357298"/>
            <a:ext cx="8472518" cy="5257800"/>
          </a:xfrm>
        </p:spPr>
        <p:txBody>
          <a:bodyPr/>
          <a:lstStyle/>
          <a:p>
            <a:r>
              <a:rPr lang="uk-UA" dirty="0" err="1" smtClean="0">
                <a:solidFill>
                  <a:schemeClr val="tx1"/>
                </a:solidFill>
                <a:latin typeface="+mn-lt"/>
                <a:ea typeface="+mn-ea"/>
                <a:cs typeface="+mn-cs"/>
              </a:rPr>
              <a:t>“Наш</a:t>
            </a:r>
            <a:r>
              <a:rPr lang="uk-UA" dirty="0" smtClean="0">
                <a:solidFill>
                  <a:schemeClr val="tx1"/>
                </a:solidFill>
                <a:latin typeface="+mn-lt"/>
                <a:ea typeface="+mn-ea"/>
                <a:cs typeface="+mn-cs"/>
              </a:rPr>
              <a:t> рідний край мов семипелюсткова квітка, зоріє в барвистому вінку Матері-України. Казкова його краса, невичерпні скарби, багаті душею, талантами, мудрі і працьовиті люди створюють неповторний колорит Закарпаття. Хто хоч раз побував на цій землі – назавжди лишається в полоні її чар. Мов старий мудрий мольфар, притягує край наш людські душі, помисли, пробуджує Богом дану іскру Любові і Творчості.</a:t>
            </a:r>
            <a:endParaRPr lang="ru-RU" dirty="0" smtClean="0">
              <a:solidFill>
                <a:schemeClr val="tx1"/>
              </a:solidFill>
              <a:latin typeface="+mn-lt"/>
              <a:ea typeface="+mn-ea"/>
              <a:cs typeface="+mn-cs"/>
            </a:endParaRPr>
          </a:p>
          <a:p>
            <a:endParaRPr lang="ru-RU" dirty="0" smtClean="0">
              <a:solidFill>
                <a:schemeClr val="tx1"/>
              </a:solidFill>
              <a:latin typeface="+mn-lt"/>
              <a:ea typeface="+mn-ea"/>
              <a:cs typeface="+mn-cs"/>
            </a:endParaRPr>
          </a:p>
          <a:p>
            <a:endParaRPr lang="ru-RU" dirty="0"/>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437063"/>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14554"/>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strips dir="l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457200" y="642918"/>
            <a:ext cx="8229600" cy="5483245"/>
          </a:xfrm>
        </p:spPr>
        <p:txBody>
          <a:bodyPr/>
          <a:lstStyle/>
          <a:p>
            <a:pPr algn="just"/>
            <a:r>
              <a:rPr lang="uk-UA" dirty="0" smtClean="0">
                <a:solidFill>
                  <a:schemeClr val="tx1"/>
                </a:solidFill>
                <a:latin typeface="+mn-lt"/>
                <a:ea typeface="+mn-ea"/>
                <a:cs typeface="+mn-cs"/>
              </a:rPr>
              <a:t> Здорове, могутнє і глибоке коріння нашого народу з глибин віків всотує дивовижну силу звичаїв, мудрість і благородність ремесла, духовну спадщину тисячоліть. Це кремезне родове дерево, захищене зеленими грудьми синіх гір, сповите теплим промінням сонця, овіяне свіжим подихом вітру – дарує людям найцінніші скарби – мудрість, працьовитість, талант.</a:t>
            </a:r>
            <a:endParaRPr lang="ru-RU" dirty="0" smtClean="0">
              <a:solidFill>
                <a:schemeClr val="tx1"/>
              </a:solidFill>
              <a:latin typeface="+mn-lt"/>
              <a:ea typeface="+mn-ea"/>
              <a:cs typeface="+mn-cs"/>
            </a:endParaRPr>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85992"/>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437063"/>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strips dir="l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571472" y="214290"/>
            <a:ext cx="8572528" cy="6357958"/>
          </a:xfrm>
        </p:spPr>
        <p:txBody>
          <a:bodyPr/>
          <a:lstStyle/>
          <a:p>
            <a:pPr algn="just"/>
            <a:r>
              <a:rPr lang="uk-UA" dirty="0" smtClean="0">
                <a:solidFill>
                  <a:schemeClr val="tx1"/>
                </a:solidFill>
                <a:latin typeface="+mn-lt"/>
                <a:ea typeface="+mn-ea"/>
                <a:cs typeface="+mn-cs"/>
              </a:rPr>
              <a:t> Розмаїття мальовничих краєвидів, стримана краса гірських пейзажів, веселковий килим полонин, залиті сонцем квітучі сади і виноградники, щедрі поля </a:t>
            </a:r>
            <a:r>
              <a:rPr lang="uk-UA" dirty="0" err="1" smtClean="0">
                <a:solidFill>
                  <a:schemeClr val="tx1"/>
                </a:solidFill>
                <a:latin typeface="+mn-lt"/>
                <a:ea typeface="+mn-ea"/>
                <a:cs typeface="+mn-cs"/>
              </a:rPr>
              <a:t>Притисянської</a:t>
            </a:r>
            <a:r>
              <a:rPr lang="uk-UA" dirty="0" smtClean="0">
                <a:solidFill>
                  <a:schemeClr val="tx1"/>
                </a:solidFill>
                <a:latin typeface="+mn-lt"/>
                <a:ea typeface="+mn-ea"/>
                <a:cs typeface="+mn-cs"/>
              </a:rPr>
              <a:t> долини народжують ті прекрасні почуття в серцях людей, що потім виливаються в глибокому місткому слові, чарівних мазках пензлях, дивній казці оживленого дерева чи каменю, витончених мелодіях, приходить у світ у вигляді прекрасних витворів людського духу, уяви, майстерності працьовитих рук .</a:t>
            </a:r>
            <a:endParaRPr lang="ru-RU" dirty="0"/>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85992"/>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437063"/>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strips dir="l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3600" dirty="0" smtClean="0">
                <a:solidFill>
                  <a:schemeClr val="tx1"/>
                </a:solidFill>
              </a:rPr>
              <a:t>В</a:t>
            </a:r>
            <a:r>
              <a:rPr lang="uk-UA" sz="3600" dirty="0" smtClean="0">
                <a:solidFill>
                  <a:schemeClr val="tx1"/>
                </a:solidFill>
                <a:latin typeface="+mj-lt"/>
                <a:ea typeface="+mj-ea"/>
                <a:cs typeface="+mj-cs"/>
              </a:rPr>
              <a:t>аріативна регіональна програма </a:t>
            </a:r>
            <a:r>
              <a:rPr lang="uk-UA" sz="3600" dirty="0" smtClean="0">
                <a:solidFill>
                  <a:schemeClr val="tx1"/>
                </a:solidFill>
                <a:latin typeface="+mj-lt"/>
                <a:ea typeface="+mj-ea"/>
                <a:cs typeface="+mj-cs"/>
              </a:rPr>
              <a:t>«Закарпатський віночок»</a:t>
            </a:r>
            <a:endParaRPr lang="ru-RU" sz="3600" dirty="0"/>
          </a:p>
        </p:txBody>
      </p:sp>
      <p:sp>
        <p:nvSpPr>
          <p:cNvPr id="3" name="Місце для вмісту 2"/>
          <p:cNvSpPr>
            <a:spLocks noGrp="1"/>
          </p:cNvSpPr>
          <p:nvPr>
            <p:ph idx="1"/>
          </p:nvPr>
        </p:nvSpPr>
        <p:spPr>
          <a:xfrm>
            <a:off x="457200" y="1600200"/>
            <a:ext cx="8472518" cy="4525963"/>
          </a:xfrm>
        </p:spPr>
        <p:txBody>
          <a:bodyPr/>
          <a:lstStyle/>
          <a:p>
            <a:pPr algn="just"/>
            <a:r>
              <a:rPr lang="uk-UA" sz="2600" dirty="0" smtClean="0">
                <a:solidFill>
                  <a:schemeClr val="tx1"/>
                </a:solidFill>
                <a:latin typeface="+mn-lt"/>
                <a:ea typeface="+mn-ea"/>
                <a:cs typeface="+mn-cs"/>
              </a:rPr>
              <a:t>      З </a:t>
            </a:r>
            <a:r>
              <a:rPr lang="uk-UA" sz="2600" dirty="0" smtClean="0">
                <a:solidFill>
                  <a:schemeClr val="tx1"/>
                </a:solidFill>
                <a:latin typeface="+mn-lt"/>
                <a:ea typeface="+mn-ea"/>
                <a:cs typeface="+mn-cs"/>
              </a:rPr>
              <a:t>метою створення методичного забезпечення варіативної регіональної програми «Закарпатський віночок» педагоги повинні вести пошукову роботу зі збирання народознавчого матеріалу, створювати творчі лабораторії з добору шляхів, підходів у організації народознавчої роботи. Найбільшою допомогою у забезпеченні програми буде створення  міні-музеїв: </a:t>
            </a:r>
            <a:r>
              <a:rPr lang="uk-UA" sz="2600" b="1" dirty="0" err="1" smtClean="0">
                <a:solidFill>
                  <a:schemeClr val="tx1"/>
                </a:solidFill>
                <a:latin typeface="+mn-lt"/>
                <a:ea typeface="+mn-ea"/>
                <a:cs typeface="+mn-cs"/>
              </a:rPr>
              <a:t>“закарпатські</a:t>
            </a:r>
            <a:r>
              <a:rPr lang="uk-UA" sz="2600" b="1" dirty="0" smtClean="0">
                <a:solidFill>
                  <a:schemeClr val="tx1"/>
                </a:solidFill>
                <a:latin typeface="+mn-lt"/>
                <a:ea typeface="+mn-ea"/>
                <a:cs typeface="+mn-cs"/>
              </a:rPr>
              <a:t> </a:t>
            </a:r>
            <a:r>
              <a:rPr lang="uk-UA" sz="2600" b="1" dirty="0" err="1" smtClean="0">
                <a:solidFill>
                  <a:schemeClr val="tx1"/>
                </a:solidFill>
                <a:latin typeface="+mn-lt"/>
                <a:ea typeface="+mn-ea"/>
                <a:cs typeface="+mn-cs"/>
              </a:rPr>
              <a:t>світлиці”</a:t>
            </a:r>
            <a:r>
              <a:rPr lang="uk-UA" sz="2600" b="1" dirty="0" smtClean="0">
                <a:solidFill>
                  <a:schemeClr val="tx1"/>
                </a:solidFill>
                <a:latin typeface="+mn-lt"/>
                <a:ea typeface="+mn-ea"/>
                <a:cs typeface="+mn-cs"/>
              </a:rPr>
              <a:t> </a:t>
            </a:r>
            <a:r>
              <a:rPr lang="uk-UA" sz="2600" dirty="0" smtClean="0">
                <a:solidFill>
                  <a:schemeClr val="tx1"/>
                </a:solidFill>
                <a:latin typeface="+mn-lt"/>
                <a:ea typeface="+mn-ea"/>
                <a:cs typeface="+mn-cs"/>
              </a:rPr>
              <a:t>– (які б містили предмети хатнього вжитку населення Закарпаття, предмети народно-прикладного мистецтва, давали змогу перенести дитячу уяву у світ минулого нашого народу). </a:t>
            </a:r>
            <a:endParaRPr lang="ru-RU" sz="2600" dirty="0" smtClean="0">
              <a:solidFill>
                <a:schemeClr val="tx1"/>
              </a:solidFill>
              <a:latin typeface="+mn-lt"/>
              <a:ea typeface="+mn-ea"/>
              <a:cs typeface="+mn-cs"/>
            </a:endParaRPr>
          </a:p>
          <a:p>
            <a:endParaRPr lang="ru-RU" dirty="0"/>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85992"/>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437063"/>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strips dir="l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tx1"/>
                </a:solidFill>
                <a:latin typeface="+mn-lt"/>
                <a:ea typeface="+mn-ea"/>
                <a:cs typeface="+mn-cs"/>
              </a:rPr>
              <a:t>Створення інтер’єру "закарпатської хати" </a:t>
            </a:r>
            <a:endParaRPr lang="ru-RU" dirty="0"/>
          </a:p>
        </p:txBody>
      </p:sp>
      <p:sp>
        <p:nvSpPr>
          <p:cNvPr id="3" name="Місце для вмісту 2"/>
          <p:cNvSpPr>
            <a:spLocks noGrp="1"/>
          </p:cNvSpPr>
          <p:nvPr>
            <p:ph idx="1"/>
          </p:nvPr>
        </p:nvSpPr>
        <p:spPr/>
        <p:txBody>
          <a:bodyPr/>
          <a:lstStyle/>
          <a:p>
            <a:r>
              <a:rPr lang="uk-UA" dirty="0" smtClean="0">
                <a:solidFill>
                  <a:schemeClr val="tx1"/>
                </a:solidFill>
                <a:latin typeface="+mn-lt"/>
                <a:ea typeface="+mn-ea"/>
                <a:cs typeface="+mn-cs"/>
              </a:rPr>
              <a:t>вимагає знань </a:t>
            </a:r>
            <a:r>
              <a:rPr lang="uk-UA" dirty="0" smtClean="0">
                <a:solidFill>
                  <a:schemeClr val="tx1"/>
                </a:solidFill>
                <a:latin typeface="+mn-lt"/>
                <a:ea typeface="+mn-ea"/>
                <a:cs typeface="+mn-cs"/>
              </a:rPr>
              <a:t>про культуру і </a:t>
            </a:r>
            <a:r>
              <a:rPr lang="uk-UA" dirty="0" smtClean="0">
                <a:solidFill>
                  <a:schemeClr val="tx1"/>
                </a:solidFill>
                <a:latin typeface="+mn-lt"/>
                <a:ea typeface="+mn-ea"/>
                <a:cs typeface="+mn-cs"/>
              </a:rPr>
              <a:t>побут, особливості одягу, традицій та обрядів закарпатців</a:t>
            </a:r>
            <a:r>
              <a:rPr lang="uk-UA" dirty="0" smtClean="0">
                <a:solidFill>
                  <a:schemeClr val="tx1"/>
                </a:solidFill>
                <a:latin typeface="+mn-lt"/>
                <a:ea typeface="+mn-ea"/>
                <a:cs typeface="+mn-cs"/>
              </a:rPr>
              <a:t>, і тому методистам необхідно звернутися до працівників Закарпатських  музеїв, щоб допомогти педагогічним колективам правильно організовувати розміщення експонатів. </a:t>
            </a:r>
            <a:endParaRPr lang="ru-RU" dirty="0" smtClean="0">
              <a:solidFill>
                <a:schemeClr val="tx1"/>
              </a:solidFill>
              <a:latin typeface="+mn-lt"/>
              <a:ea typeface="+mn-ea"/>
              <a:cs typeface="+mn-cs"/>
            </a:endParaRPr>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14554"/>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437063"/>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strips dir="l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3600" b="1" dirty="0" smtClean="0">
                <a:solidFill>
                  <a:schemeClr val="tx1"/>
                </a:solidFill>
                <a:latin typeface="+mj-lt"/>
                <a:ea typeface="+mj-ea"/>
                <a:cs typeface="+mj-cs"/>
              </a:rPr>
              <a:t>Закарпатський обласний музей архітектури і </a:t>
            </a:r>
            <a:r>
              <a:rPr lang="uk-UA" sz="3600" b="1" dirty="0" smtClean="0">
                <a:solidFill>
                  <a:schemeClr val="tx1"/>
                </a:solidFill>
                <a:latin typeface="+mj-lt"/>
                <a:ea typeface="+mj-ea"/>
                <a:cs typeface="+mj-cs"/>
              </a:rPr>
              <a:t>побуту</a:t>
            </a:r>
            <a:endParaRPr lang="ru-RU" dirty="0"/>
          </a:p>
        </p:txBody>
      </p:sp>
      <p:sp>
        <p:nvSpPr>
          <p:cNvPr id="3" name="Місце для вмісту 2"/>
          <p:cNvSpPr>
            <a:spLocks noGrp="1"/>
          </p:cNvSpPr>
          <p:nvPr>
            <p:ph idx="1"/>
          </p:nvPr>
        </p:nvSpPr>
        <p:spPr>
          <a:xfrm>
            <a:off x="457200" y="1428736"/>
            <a:ext cx="8686800" cy="4525963"/>
          </a:xfrm>
        </p:spPr>
        <p:txBody>
          <a:bodyPr/>
          <a:lstStyle/>
          <a:p>
            <a:pPr algn="just"/>
            <a:r>
              <a:rPr lang="uk-UA" sz="3000" b="1" dirty="0" smtClean="0">
                <a:solidFill>
                  <a:schemeClr val="tx1"/>
                </a:solidFill>
                <a:latin typeface="+mn-lt"/>
                <a:ea typeface="+mn-ea"/>
                <a:cs typeface="+mn-cs"/>
              </a:rPr>
              <a:t>це </a:t>
            </a:r>
            <a:r>
              <a:rPr lang="uk-UA" sz="3000" b="1" dirty="0" err="1" smtClean="0">
                <a:solidFill>
                  <a:schemeClr val="tx1"/>
                </a:solidFill>
                <a:latin typeface="+mn-lt"/>
                <a:ea typeface="+mn-ea"/>
                <a:cs typeface="+mn-cs"/>
              </a:rPr>
              <a:t>музей-скансен</a:t>
            </a:r>
            <a:r>
              <a:rPr lang="uk-UA" sz="3000" dirty="0" smtClean="0">
                <a:solidFill>
                  <a:schemeClr val="tx1"/>
                </a:solidFill>
                <a:latin typeface="+mn-lt"/>
                <a:ea typeface="+mn-ea"/>
                <a:cs typeface="+mn-cs"/>
              </a:rPr>
              <a:t> один з перших в Україні, який розміщений на мальовничих схилах Замкової гори, в місті Ужгороді, наче під захистом сивих мурів кам’яної фортеці, притулилося старе село. Там, серед пагорбів і видолинків, зупинилося минуле Закарпаття, його зачарована доля, сувора правда про важку працю і боротьбу людей за право творити свої матеріальні і духовні цінності, за можливість жити і продовжувати свій рід всупереч чужоземним навалам, лихоліттям, гніту й експлуатації.</a:t>
            </a:r>
            <a:endParaRPr lang="ru-RU" sz="3000" dirty="0" smtClean="0"/>
          </a:p>
          <a:p>
            <a:endParaRPr lang="ru-RU" dirty="0"/>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14554"/>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437063"/>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strips dir="l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643966" cy="1917728"/>
          </a:xfrm>
        </p:spPr>
        <p:txBody>
          <a:bodyPr/>
          <a:lstStyle/>
          <a:p>
            <a:r>
              <a:rPr lang="uk-UA" sz="3600" b="1" dirty="0" smtClean="0">
                <a:solidFill>
                  <a:schemeClr val="tx2"/>
                </a:solidFill>
                <a:latin typeface="+mj-lt"/>
                <a:ea typeface="+mj-ea"/>
                <a:cs typeface="+mj-cs"/>
              </a:rPr>
              <a:t>Методичні рекомендації щодо вдосконалення методичної роботи з використання  регіонального </a:t>
            </a:r>
            <a:r>
              <a:rPr lang="uk-UA" sz="3600" b="1" dirty="0" smtClean="0">
                <a:solidFill>
                  <a:schemeClr val="tx2"/>
                </a:solidFill>
                <a:latin typeface="+mj-lt"/>
                <a:ea typeface="+mj-ea"/>
                <a:cs typeface="+mj-cs"/>
              </a:rPr>
              <a:t>народознавства </a:t>
            </a:r>
            <a:r>
              <a:rPr lang="ru-RU" dirty="0" smtClean="0">
                <a:solidFill>
                  <a:schemeClr val="tx2"/>
                </a:solidFill>
                <a:latin typeface="+mj-lt"/>
                <a:ea typeface="+mj-ea"/>
                <a:cs typeface="+mj-cs"/>
              </a:rPr>
              <a:t/>
            </a:r>
            <a:br>
              <a:rPr lang="ru-RU" dirty="0" smtClean="0">
                <a:solidFill>
                  <a:schemeClr val="tx2"/>
                </a:solidFill>
                <a:latin typeface="+mj-lt"/>
                <a:ea typeface="+mj-ea"/>
                <a:cs typeface="+mj-cs"/>
              </a:rPr>
            </a:br>
            <a:endParaRPr lang="ru-RU" dirty="0"/>
          </a:p>
        </p:txBody>
      </p:sp>
      <p:sp>
        <p:nvSpPr>
          <p:cNvPr id="3" name="Місце для вмісту 2"/>
          <p:cNvSpPr>
            <a:spLocks noGrp="1"/>
          </p:cNvSpPr>
          <p:nvPr>
            <p:ph idx="1"/>
          </p:nvPr>
        </p:nvSpPr>
        <p:spPr>
          <a:xfrm>
            <a:off x="428596" y="2332037"/>
            <a:ext cx="8229600" cy="4525963"/>
          </a:xfrm>
        </p:spPr>
        <p:txBody>
          <a:bodyPr/>
          <a:lstStyle/>
          <a:p>
            <a:r>
              <a:rPr lang="uk-UA" dirty="0" smtClean="0">
                <a:solidFill>
                  <a:schemeClr val="tx1"/>
                </a:solidFill>
                <a:latin typeface="+mn-lt"/>
                <a:ea typeface="+mn-ea"/>
                <a:cs typeface="+mn-cs"/>
              </a:rPr>
              <a:t>вибірково ставитися до народознавчого змісту залежно від того, яких дітей виховуємо: міських чи сільських</a:t>
            </a:r>
            <a:r>
              <a:rPr lang="uk-UA" dirty="0" smtClean="0">
                <a:solidFill>
                  <a:schemeClr val="tx1"/>
                </a:solidFill>
                <a:latin typeface="+mn-lt"/>
                <a:ea typeface="+mn-ea"/>
                <a:cs typeface="+mn-cs"/>
              </a:rPr>
              <a:t>.</a:t>
            </a:r>
          </a:p>
          <a:p>
            <a:r>
              <a:rPr lang="uk-UA" dirty="0" smtClean="0">
                <a:solidFill>
                  <a:schemeClr val="tx1"/>
                </a:solidFill>
                <a:latin typeface="+mn-lt"/>
                <a:ea typeface="+mn-ea"/>
                <a:cs typeface="+mn-cs"/>
              </a:rPr>
              <a:t>Дбаючи про педагогічну доцільність та виваженість, берімо до уваги той факт, що побут, фольклор, дійства, звичаї, обряди відрізняються одне від одного в різних етнографічних регіонах Закарпаття. </a:t>
            </a:r>
            <a:endParaRPr lang="ru-RU" dirty="0" smtClean="0">
              <a:solidFill>
                <a:schemeClr val="tx1"/>
              </a:solidFill>
              <a:latin typeface="+mn-lt"/>
              <a:ea typeface="+mn-ea"/>
              <a:cs typeface="+mn-cs"/>
            </a:endParaRPr>
          </a:p>
          <a:p>
            <a:endParaRPr lang="ru-RU" dirty="0"/>
          </a:p>
        </p:txBody>
      </p:sp>
    </p:spTree>
  </p:cSld>
  <p:clrMapOvr>
    <a:masterClrMapping/>
  </p:clrMapOvr>
  <p:transition>
    <p:strips dir="l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3214678" cy="6620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Прямокутник 7"/>
          <p:cNvSpPr/>
          <p:nvPr/>
        </p:nvSpPr>
        <p:spPr>
          <a:xfrm>
            <a:off x="2286000" y="785794"/>
            <a:ext cx="6858000" cy="4832092"/>
          </a:xfrm>
          <a:prstGeom prst="rect">
            <a:avLst/>
          </a:prstGeom>
        </p:spPr>
        <p:txBody>
          <a:bodyPr wrap="square">
            <a:spAutoFit/>
          </a:bodyPr>
          <a:lstStyle/>
          <a:p>
            <a:pPr algn="ctr"/>
            <a:r>
              <a:rPr lang="uk-UA" sz="2800" b="1" dirty="0" smtClean="0">
                <a:latin typeface="Times New Roman" pitchFamily="18" charset="0"/>
              </a:rPr>
              <a:t>Відповідаючи на вимоги часу, запити суспільства, </a:t>
            </a:r>
            <a:r>
              <a:rPr lang="uk-UA" sz="2800" b="1" dirty="0" smtClean="0">
                <a:solidFill>
                  <a:srgbClr val="0000CC"/>
                </a:solidFill>
                <a:latin typeface="Times New Roman" pitchFamily="18" charset="0"/>
              </a:rPr>
              <a:t> у контексті духовного розвитку особистості важливо здійснювати виховання в дітях  патріотизму та толерантного ставлення до людей різних національностей</a:t>
            </a:r>
          </a:p>
          <a:p>
            <a:pPr algn="ctr"/>
            <a:r>
              <a:rPr lang="uk-UA" sz="2800" b="1" dirty="0" smtClean="0">
                <a:solidFill>
                  <a:srgbClr val="0000CC"/>
                </a:solidFill>
                <a:latin typeface="Times New Roman" pitchFamily="18" charset="0"/>
              </a:rPr>
              <a:t> </a:t>
            </a:r>
            <a:r>
              <a:rPr lang="uk-UA" sz="2800" b="1" dirty="0" smtClean="0">
                <a:latin typeface="Times New Roman" pitchFamily="18" charset="0"/>
              </a:rPr>
              <a:t>через активізацію емоційної сфери дошкільників на основі </a:t>
            </a:r>
          </a:p>
          <a:p>
            <a:pPr algn="ctr"/>
            <a:r>
              <a:rPr lang="uk-UA" sz="2800" b="1" dirty="0" smtClean="0">
                <a:latin typeface="Times New Roman" pitchFamily="18" charset="0"/>
              </a:rPr>
              <a:t>широкої </a:t>
            </a:r>
            <a:r>
              <a:rPr lang="uk-UA" sz="2800" b="1" dirty="0" err="1" smtClean="0">
                <a:latin typeface="Times New Roman" pitchFamily="18" charset="0"/>
              </a:rPr>
              <a:t>проінформованості</a:t>
            </a:r>
            <a:r>
              <a:rPr lang="uk-UA" sz="2800" b="1" dirty="0" smtClean="0">
                <a:latin typeface="Times New Roman" pitchFamily="18" charset="0"/>
              </a:rPr>
              <a:t> </a:t>
            </a:r>
          </a:p>
          <a:p>
            <a:pPr algn="ctr"/>
            <a:r>
              <a:rPr lang="uk-UA" sz="2800" b="1" dirty="0" smtClean="0">
                <a:latin typeface="Times New Roman" pitchFamily="18" charset="0"/>
              </a:rPr>
              <a:t>про історію, традиції, </a:t>
            </a:r>
          </a:p>
          <a:p>
            <a:pPr algn="ctr"/>
            <a:r>
              <a:rPr lang="uk-UA" sz="2800" b="1" dirty="0" smtClean="0">
                <a:latin typeface="Times New Roman" pitchFamily="18" charset="0"/>
              </a:rPr>
              <a:t>культуру  рідної країни.</a:t>
            </a:r>
            <a:endParaRPr lang="ru-RU" sz="2800" dirty="0"/>
          </a:p>
        </p:txBody>
      </p:sp>
    </p:spTree>
    <p:extLst>
      <p:ext uri="{BB962C8B-B14F-4D97-AF65-F5344CB8AC3E}">
        <p14:creationId xmlns:p14="http://schemas.microsoft.com/office/powerpoint/2010/main" xmlns="" val="2708204433"/>
      </p:ext>
    </p:extLst>
  </p:cSld>
  <p:clrMapOvr>
    <a:masterClrMapping/>
  </p:clrMapOvr>
  <p:transition>
    <p:strips dir="l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671482" y="285728"/>
            <a:ext cx="8472518" cy="6072230"/>
          </a:xfrm>
        </p:spPr>
        <p:txBody>
          <a:bodyPr/>
          <a:lstStyle/>
          <a:p>
            <a:r>
              <a:rPr lang="uk-UA" dirty="0" smtClean="0">
                <a:solidFill>
                  <a:schemeClr val="tx1"/>
                </a:solidFill>
                <a:latin typeface="+mn-lt"/>
                <a:ea typeface="+mn-ea"/>
                <a:cs typeface="+mn-cs"/>
              </a:rPr>
              <a:t>Починаймо з свого, звичайного, рідного, з яким дитина контактує щодня і матиме переваги:</a:t>
            </a:r>
          </a:p>
          <a:p>
            <a:pPr lvl="0"/>
            <a:r>
              <a:rPr lang="uk-UA" dirty="0" smtClean="0">
                <a:solidFill>
                  <a:schemeClr val="tx1"/>
                </a:solidFill>
                <a:latin typeface="+mn-lt"/>
                <a:ea typeface="+mn-ea"/>
                <a:cs typeface="+mn-cs"/>
              </a:rPr>
              <a:t>родина дасть власні знання і підготує дитину до сприймання інформації, яка відома всім </a:t>
            </a:r>
            <a:r>
              <a:rPr lang="uk-UA" dirty="0" smtClean="0">
                <a:solidFill>
                  <a:schemeClr val="tx1"/>
                </a:solidFill>
                <a:latin typeface="+mn-lt"/>
                <a:ea typeface="+mn-ea"/>
                <a:cs typeface="+mn-cs"/>
              </a:rPr>
              <a:t>дорослим:  </a:t>
            </a:r>
            <a:r>
              <a:rPr lang="uk-UA" dirty="0" smtClean="0">
                <a:solidFill>
                  <a:schemeClr val="tx1"/>
                </a:solidFill>
                <a:latin typeface="+mn-lt"/>
                <a:ea typeface="+mn-ea"/>
                <a:cs typeface="+mn-cs"/>
              </a:rPr>
              <a:t>засвоєння і застосування інформації полегшуватиметься; </a:t>
            </a:r>
            <a:endParaRPr lang="ru-RU" dirty="0" smtClean="0">
              <a:solidFill>
                <a:schemeClr val="tx1"/>
              </a:solidFill>
              <a:latin typeface="+mn-lt"/>
              <a:ea typeface="+mn-ea"/>
              <a:cs typeface="+mn-cs"/>
            </a:endParaRPr>
          </a:p>
          <a:p>
            <a:pPr lvl="0"/>
            <a:r>
              <a:rPr lang="uk-UA" dirty="0" smtClean="0">
                <a:solidFill>
                  <a:schemeClr val="tx1"/>
                </a:solidFill>
                <a:latin typeface="+mn-lt"/>
                <a:ea typeface="+mn-ea"/>
                <a:cs typeface="+mn-cs"/>
              </a:rPr>
              <a:t>учасниками дійства, свята, процесу можуть бути і батьки, й інші діти  без спеціальної підготовки.</a:t>
            </a:r>
            <a:endParaRPr lang="ru-RU" dirty="0" smtClean="0">
              <a:solidFill>
                <a:schemeClr val="tx1"/>
              </a:solidFill>
              <a:latin typeface="+mn-lt"/>
              <a:ea typeface="+mn-ea"/>
              <a:cs typeface="+mn-cs"/>
            </a:endParaRPr>
          </a:p>
          <a:p>
            <a:endParaRPr lang="ru-RU" dirty="0"/>
          </a:p>
        </p:txBody>
      </p:sp>
    </p:spTree>
  </p:cSld>
  <p:clrMapOvr>
    <a:masterClrMapping/>
  </p:clrMapOvr>
  <p:transition>
    <p:strips dir="l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642910" y="571480"/>
            <a:ext cx="8229600" cy="5857916"/>
          </a:xfrm>
        </p:spPr>
        <p:txBody>
          <a:bodyPr/>
          <a:lstStyle/>
          <a:p>
            <a:r>
              <a:rPr lang="uk-UA" dirty="0" smtClean="0">
                <a:solidFill>
                  <a:schemeClr val="tx1"/>
                </a:solidFill>
                <a:latin typeface="+mn-lt"/>
                <a:ea typeface="+mn-ea"/>
                <a:cs typeface="+mn-cs"/>
              </a:rPr>
              <a:t>Радимо ознайомити дошкільників і з особливостями природи свого краю, народними прикметами, за допомогою яких </a:t>
            </a:r>
            <a:r>
              <a:rPr lang="uk-UA" dirty="0" smtClean="0">
                <a:solidFill>
                  <a:schemeClr val="tx1"/>
                </a:solidFill>
                <a:latin typeface="+mn-lt"/>
                <a:ea typeface="+mn-ea"/>
                <a:cs typeface="+mn-cs"/>
              </a:rPr>
              <a:t>можна </a:t>
            </a:r>
            <a:r>
              <a:rPr lang="uk-UA" dirty="0" smtClean="0">
                <a:solidFill>
                  <a:schemeClr val="tx1"/>
                </a:solidFill>
                <a:latin typeface="+mn-lt"/>
                <a:ea typeface="+mn-ea"/>
                <a:cs typeface="+mn-cs"/>
              </a:rPr>
              <a:t>спостерігати погоду. </a:t>
            </a:r>
            <a:endParaRPr lang="uk-UA" dirty="0" smtClean="0">
              <a:solidFill>
                <a:schemeClr val="tx1"/>
              </a:solidFill>
              <a:latin typeface="+mn-lt"/>
              <a:ea typeface="+mn-ea"/>
              <a:cs typeface="+mn-cs"/>
            </a:endParaRPr>
          </a:p>
          <a:p>
            <a:r>
              <a:rPr lang="uk-UA" dirty="0" smtClean="0">
                <a:solidFill>
                  <a:schemeClr val="tx1"/>
                </a:solidFill>
                <a:latin typeface="+mn-lt"/>
                <a:ea typeface="+mn-ea"/>
                <a:cs typeface="+mn-cs"/>
              </a:rPr>
              <a:t>Варто </a:t>
            </a:r>
            <a:r>
              <a:rPr lang="uk-UA" dirty="0" smtClean="0">
                <a:solidFill>
                  <a:schemeClr val="tx1"/>
                </a:solidFill>
                <a:latin typeface="+mn-lt"/>
                <a:ea typeface="+mn-ea"/>
                <a:cs typeface="+mn-cs"/>
              </a:rPr>
              <a:t>звертатися і до історії свого краю, знайомлячи дошкільників із особливостями природи, ландшафту, походженням і милозвучністю назв вулиць, міст, сіл, озер, річок, лісів через ознайомлення з легендами.</a:t>
            </a:r>
            <a:endParaRPr lang="ru-RU" dirty="0" smtClean="0">
              <a:solidFill>
                <a:schemeClr val="tx1"/>
              </a:solidFill>
              <a:latin typeface="+mn-lt"/>
              <a:ea typeface="+mn-ea"/>
              <a:cs typeface="+mn-cs"/>
            </a:endParaRPr>
          </a:p>
          <a:p>
            <a:endParaRPr lang="ru-RU" dirty="0"/>
          </a:p>
        </p:txBody>
      </p:sp>
    </p:spTree>
  </p:cSld>
  <p:clrMapOvr>
    <a:masterClrMapping/>
  </p:clrMapOvr>
  <p:transition>
    <p:strips dir="l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428596" y="285728"/>
            <a:ext cx="8229600" cy="6572272"/>
          </a:xfrm>
        </p:spPr>
        <p:txBody>
          <a:bodyPr/>
          <a:lstStyle/>
          <a:p>
            <a:pPr algn="just"/>
            <a:r>
              <a:rPr lang="uk-UA" dirty="0" smtClean="0">
                <a:solidFill>
                  <a:schemeClr val="tx1"/>
                </a:solidFill>
                <a:latin typeface="+mn-lt"/>
                <a:ea typeface="+mn-ea"/>
                <a:cs typeface="+mn-cs"/>
              </a:rPr>
              <a:t>Ознайомлення з святами та обрядами окремого регіону слід звернути увагу на елементи релігійності, які інколи переплітаються з елементами </a:t>
            </a:r>
            <a:r>
              <a:rPr lang="uk-UA" dirty="0" smtClean="0">
                <a:solidFill>
                  <a:schemeClr val="tx1"/>
                </a:solidFill>
                <a:latin typeface="+mn-lt"/>
                <a:ea typeface="+mn-ea"/>
                <a:cs typeface="+mn-cs"/>
              </a:rPr>
              <a:t>народознавства (</a:t>
            </a:r>
            <a:r>
              <a:rPr lang="uk-UA" dirty="0" smtClean="0">
                <a:solidFill>
                  <a:schemeClr val="tx1"/>
                </a:solidFill>
                <a:latin typeface="+mn-lt"/>
                <a:ea typeface="+mn-ea"/>
                <a:cs typeface="+mn-cs"/>
              </a:rPr>
              <a:t>в оформлені міні-музеїв (світлиць), у вивчені молитов, колядок, освяченні приміщень, участь у релігійних святах.)</a:t>
            </a:r>
            <a:r>
              <a:rPr lang="uk-UA" dirty="0" smtClean="0">
                <a:solidFill>
                  <a:schemeClr val="tx1"/>
                </a:solidFill>
                <a:latin typeface="+mn-lt"/>
                <a:ea typeface="+mn-ea"/>
                <a:cs typeface="+mn-cs"/>
              </a:rPr>
              <a:t> </a:t>
            </a:r>
            <a:endParaRPr lang="uk-UA" dirty="0" smtClean="0">
              <a:solidFill>
                <a:schemeClr val="tx1"/>
              </a:solidFill>
              <a:latin typeface="+mn-lt"/>
              <a:ea typeface="+mn-ea"/>
              <a:cs typeface="+mn-cs"/>
            </a:endParaRPr>
          </a:p>
          <a:p>
            <a:pPr algn="just"/>
            <a:r>
              <a:rPr lang="uk-UA" dirty="0" smtClean="0">
                <a:solidFill>
                  <a:schemeClr val="tx1"/>
                </a:solidFill>
                <a:latin typeface="+mn-lt"/>
                <a:ea typeface="+mn-ea"/>
                <a:cs typeface="+mn-cs"/>
              </a:rPr>
              <a:t>Зважаючи </a:t>
            </a:r>
            <a:r>
              <a:rPr lang="uk-UA" dirty="0" smtClean="0">
                <a:solidFill>
                  <a:schemeClr val="tx1"/>
                </a:solidFill>
                <a:latin typeface="+mn-lt"/>
                <a:ea typeface="+mn-ea"/>
                <a:cs typeface="+mn-cs"/>
              </a:rPr>
              <a:t>на </a:t>
            </a:r>
            <a:r>
              <a:rPr lang="uk-UA" dirty="0" err="1" smtClean="0">
                <a:solidFill>
                  <a:schemeClr val="tx1"/>
                </a:solidFill>
                <a:latin typeface="+mn-lt"/>
                <a:ea typeface="+mn-ea"/>
                <a:cs typeface="+mn-cs"/>
              </a:rPr>
              <a:t>багатонаціональність</a:t>
            </a:r>
            <a:r>
              <a:rPr lang="uk-UA" dirty="0" smtClean="0">
                <a:solidFill>
                  <a:schemeClr val="tx1"/>
                </a:solidFill>
                <a:latin typeface="+mn-lt"/>
                <a:ea typeface="+mn-ea"/>
                <a:cs typeface="+mn-cs"/>
              </a:rPr>
              <a:t>, неоднорідність віросповідань, доцільно ознайомлювати </a:t>
            </a:r>
            <a:r>
              <a:rPr lang="uk-UA" dirty="0" smtClean="0">
                <a:solidFill>
                  <a:schemeClr val="tx1"/>
                </a:solidFill>
                <a:latin typeface="+mn-lt"/>
                <a:ea typeface="+mn-ea"/>
                <a:cs typeface="+mn-cs"/>
              </a:rPr>
              <a:t>дітей не з релігійними обрядами, а з традиційними святами, національними та обрядовими.</a:t>
            </a:r>
            <a:endParaRPr lang="ru-RU" dirty="0"/>
          </a:p>
        </p:txBody>
      </p:sp>
    </p:spTree>
  </p:cSld>
  <p:clrMapOvr>
    <a:masterClrMapping/>
  </p:clrMapOvr>
  <p:transition>
    <p:strips dir="l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571472" y="214290"/>
            <a:ext cx="8229600" cy="4525963"/>
          </a:xfrm>
        </p:spPr>
        <p:txBody>
          <a:bodyPr/>
          <a:lstStyle/>
          <a:p>
            <a:r>
              <a:rPr lang="uk-UA" dirty="0" smtClean="0">
                <a:solidFill>
                  <a:schemeClr val="tx1"/>
                </a:solidFill>
                <a:latin typeface="+mn-lt"/>
                <a:ea typeface="+mn-ea"/>
                <a:cs typeface="+mn-cs"/>
              </a:rPr>
              <a:t>Звертаючись до планування, радимо педагогам не виділяти елементи народознавства, як окреме заняття, а реалізувати зміст і завдання  в усіх розділах програми через комплексні підходи та організацію повсякденного життя дітей в дошкільному закладі.  </a:t>
            </a:r>
            <a:endParaRPr lang="ru-RU" dirty="0"/>
          </a:p>
        </p:txBody>
      </p:sp>
    </p:spTree>
  </p:cSld>
  <p:clrMapOvr>
    <a:masterClrMapping/>
  </p:clrMapOvr>
  <p:transition>
    <p:strips dir="l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lstStyle/>
          <a:p>
            <a:r>
              <a:rPr lang="uk-UA" dirty="0" smtClean="0"/>
              <a:t>Зміст роботи</a:t>
            </a:r>
            <a:endParaRPr lang="ru-RU" dirty="0"/>
          </a:p>
        </p:txBody>
      </p:sp>
      <p:sp>
        <p:nvSpPr>
          <p:cNvPr id="3" name="Місце для вмісту 2"/>
          <p:cNvSpPr>
            <a:spLocks noGrp="1"/>
          </p:cNvSpPr>
          <p:nvPr>
            <p:ph idx="1"/>
          </p:nvPr>
        </p:nvSpPr>
        <p:spPr>
          <a:xfrm>
            <a:off x="500034" y="857232"/>
            <a:ext cx="8643966" cy="6929486"/>
          </a:xfrm>
        </p:spPr>
        <p:txBody>
          <a:bodyPr/>
          <a:lstStyle/>
          <a:p>
            <a:r>
              <a:rPr lang="uk-UA" sz="2400" dirty="0" smtClean="0">
                <a:solidFill>
                  <a:schemeClr val="tx1"/>
                </a:solidFill>
                <a:latin typeface="+mn-lt"/>
                <a:ea typeface="+mn-ea"/>
                <a:cs typeface="+mn-cs"/>
              </a:rPr>
              <a:t>Добираючи та визначаючи зміст роботи радимо педагогам вибудувати систему роботи за такими етапами: </a:t>
            </a:r>
            <a:endParaRPr lang="ru-RU" sz="2400" dirty="0" smtClean="0">
              <a:solidFill>
                <a:schemeClr val="tx1"/>
              </a:solidFill>
              <a:latin typeface="+mn-lt"/>
              <a:ea typeface="+mn-ea"/>
              <a:cs typeface="+mn-cs"/>
            </a:endParaRPr>
          </a:p>
          <a:p>
            <a:pPr lvl="0"/>
            <a:r>
              <a:rPr lang="uk-UA" sz="2400" b="1" dirty="0" smtClean="0">
                <a:solidFill>
                  <a:schemeClr val="tx1"/>
                </a:solidFill>
                <a:latin typeface="+mn-lt"/>
                <a:ea typeface="+mn-ea"/>
                <a:cs typeface="+mn-cs"/>
              </a:rPr>
              <a:t>зв'язок із сучасним життям </a:t>
            </a:r>
            <a:r>
              <a:rPr lang="uk-UA" sz="2400" dirty="0" smtClean="0">
                <a:solidFill>
                  <a:schemeClr val="tx1"/>
                </a:solidFill>
                <a:latin typeface="+mn-lt"/>
                <a:ea typeface="+mn-ea"/>
                <a:cs typeface="+mn-cs"/>
              </a:rPr>
              <a:t>(показати зв'язок минулого і сучасного, знаходити спільні та відмінні риси, визначити доцільність та практичність ознак сучасності в побуті, одязі, тощо);</a:t>
            </a:r>
            <a:endParaRPr lang="ru-RU" sz="2400" dirty="0" smtClean="0">
              <a:solidFill>
                <a:schemeClr val="tx1"/>
              </a:solidFill>
              <a:latin typeface="+mn-lt"/>
              <a:ea typeface="+mn-ea"/>
              <a:cs typeface="+mn-cs"/>
            </a:endParaRPr>
          </a:p>
          <a:p>
            <a:pPr lvl="0"/>
            <a:r>
              <a:rPr lang="uk-UA" sz="2400" b="1" dirty="0" smtClean="0">
                <a:solidFill>
                  <a:schemeClr val="tx1"/>
                </a:solidFill>
                <a:latin typeface="+mn-lt"/>
                <a:ea typeface="+mn-ea"/>
                <a:cs typeface="+mn-cs"/>
              </a:rPr>
              <a:t>погляд  в минуле </a:t>
            </a:r>
            <a:r>
              <a:rPr lang="uk-UA" sz="2400" dirty="0" smtClean="0">
                <a:solidFill>
                  <a:schemeClr val="tx1"/>
                </a:solidFill>
                <a:latin typeface="+mn-lt"/>
                <a:ea typeface="+mn-ea"/>
                <a:cs typeface="+mn-cs"/>
              </a:rPr>
              <a:t>(познайомити  з відмінностями  побуту історичного минулого);</a:t>
            </a:r>
            <a:endParaRPr lang="ru-RU" sz="2400" dirty="0" smtClean="0">
              <a:solidFill>
                <a:schemeClr val="tx1"/>
              </a:solidFill>
              <a:latin typeface="+mn-lt"/>
              <a:ea typeface="+mn-ea"/>
              <a:cs typeface="+mn-cs"/>
            </a:endParaRPr>
          </a:p>
          <a:p>
            <a:pPr lvl="0"/>
            <a:r>
              <a:rPr lang="uk-UA" sz="2400" b="1" dirty="0" smtClean="0">
                <a:solidFill>
                  <a:schemeClr val="tx1"/>
                </a:solidFill>
                <a:latin typeface="+mn-lt"/>
                <a:ea typeface="+mn-ea"/>
                <a:cs typeface="+mn-cs"/>
              </a:rPr>
              <a:t>погляд в майбутнє </a:t>
            </a:r>
            <a:r>
              <a:rPr lang="uk-UA" sz="2400" dirty="0" smtClean="0">
                <a:solidFill>
                  <a:schemeClr val="tx1"/>
                </a:solidFill>
                <a:latin typeface="+mn-lt"/>
                <a:ea typeface="+mn-ea"/>
                <a:cs typeface="+mn-cs"/>
              </a:rPr>
              <a:t>(показати динаміку розвитку життя, навести приклади прогресу в техніці, науці, прогнозувати діяльність дітей у дорослому віці).</a:t>
            </a:r>
            <a:endParaRPr lang="ru-RU" sz="2400" dirty="0" smtClean="0">
              <a:solidFill>
                <a:schemeClr val="tx1"/>
              </a:solidFill>
              <a:latin typeface="+mn-lt"/>
              <a:ea typeface="+mn-ea"/>
              <a:cs typeface="+mn-cs"/>
            </a:endParaRPr>
          </a:p>
          <a:p>
            <a:endParaRPr lang="ru-RU" sz="2400" dirty="0"/>
          </a:p>
        </p:txBody>
      </p:sp>
    </p:spTree>
  </p:cSld>
  <p:clrMapOvr>
    <a:masterClrMapping/>
  </p:clrMapOvr>
  <p:transition>
    <p:strips dir="l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lstStyle/>
          <a:p>
            <a:r>
              <a:rPr lang="uk-UA" dirty="0" smtClean="0"/>
              <a:t>Результативність роботи</a:t>
            </a:r>
            <a:endParaRPr lang="ru-RU" dirty="0"/>
          </a:p>
        </p:txBody>
      </p:sp>
      <p:sp>
        <p:nvSpPr>
          <p:cNvPr id="3" name="Місце для вмісту 2"/>
          <p:cNvSpPr>
            <a:spLocks noGrp="1"/>
          </p:cNvSpPr>
          <p:nvPr>
            <p:ph idx="1"/>
          </p:nvPr>
        </p:nvSpPr>
        <p:spPr>
          <a:xfrm>
            <a:off x="500034" y="1214422"/>
            <a:ext cx="8229600" cy="4525963"/>
          </a:xfrm>
        </p:spPr>
        <p:txBody>
          <a:bodyPr/>
          <a:lstStyle/>
          <a:p>
            <a:r>
              <a:rPr lang="uk-UA" sz="2200" b="1" dirty="0" smtClean="0">
                <a:solidFill>
                  <a:schemeClr val="tx1"/>
                </a:solidFill>
                <a:latin typeface="+mn-lt"/>
                <a:ea typeface="+mn-ea"/>
                <a:cs typeface="+mn-cs"/>
              </a:rPr>
              <a:t>Таким чином, звертаючись до проблем провадження елементів</a:t>
            </a:r>
            <a:r>
              <a:rPr lang="uk-UA" sz="2200" dirty="0" smtClean="0">
                <a:solidFill>
                  <a:schemeClr val="tx1"/>
                </a:solidFill>
                <a:latin typeface="+mn-lt"/>
                <a:ea typeface="+mn-ea"/>
                <a:cs typeface="+mn-cs"/>
              </a:rPr>
              <a:t> </a:t>
            </a:r>
            <a:r>
              <a:rPr lang="uk-UA" sz="2200" b="1" dirty="0" smtClean="0">
                <a:solidFill>
                  <a:schemeClr val="tx1"/>
                </a:solidFill>
                <a:latin typeface="+mn-lt"/>
                <a:ea typeface="+mn-ea"/>
                <a:cs typeface="+mn-cs"/>
              </a:rPr>
              <a:t>регіонального народознавства в роботу з дошкільниками, маємо орієнтуватись на діючі програми, які вважають за доцільне ознайомлювати дітей з традиціями, звичаями українців, з народним декоративно прикладним мистецтвом, з дитячим фольклором, акцентуючи увагу,  на стосунках між людьми, особливостях і мудрості </a:t>
            </a:r>
            <a:r>
              <a:rPr lang="uk-UA" sz="2200" b="1" dirty="0" err="1" smtClean="0">
                <a:solidFill>
                  <a:schemeClr val="tx1"/>
                </a:solidFill>
                <a:latin typeface="+mn-lt"/>
                <a:ea typeface="+mn-ea"/>
                <a:cs typeface="+mn-cs"/>
              </a:rPr>
              <a:t>етнопедагогіки</a:t>
            </a:r>
            <a:r>
              <a:rPr lang="uk-UA" sz="2200" b="1" dirty="0" smtClean="0">
                <a:solidFill>
                  <a:schemeClr val="tx1"/>
                </a:solidFill>
                <a:latin typeface="+mn-lt"/>
                <a:ea typeface="+mn-ea"/>
                <a:cs typeface="+mn-cs"/>
              </a:rPr>
              <a:t>, на культурній спадщині та тісному взаємозв‘язку людини і природи. </a:t>
            </a:r>
            <a:endParaRPr lang="uk-UA" sz="2200" b="1" dirty="0" smtClean="0">
              <a:solidFill>
                <a:schemeClr val="tx1"/>
              </a:solidFill>
              <a:latin typeface="+mn-lt"/>
              <a:ea typeface="+mn-ea"/>
              <a:cs typeface="+mn-cs"/>
            </a:endParaRPr>
          </a:p>
          <a:p>
            <a:r>
              <a:rPr lang="uk-UA" sz="2200" b="1" dirty="0" smtClean="0">
                <a:solidFill>
                  <a:schemeClr val="tx1"/>
                </a:solidFill>
                <a:latin typeface="+mn-lt"/>
                <a:ea typeface="+mn-ea"/>
                <a:cs typeface="+mn-cs"/>
              </a:rPr>
              <a:t>Це </a:t>
            </a:r>
            <a:r>
              <a:rPr lang="uk-UA" sz="2200" b="1" dirty="0" smtClean="0">
                <a:solidFill>
                  <a:schemeClr val="tx1"/>
                </a:solidFill>
                <a:latin typeface="+mn-lt"/>
                <a:ea typeface="+mn-ea"/>
                <a:cs typeface="+mn-cs"/>
              </a:rPr>
              <a:t>не періодичний застиглий погляд на зад, а опора і орієнтир на потреби майбутнього тисячоліття, де житиме і творитиме сьогоднішня дитина. А завдяки такій емоційній і творчій діяльності дошкільник підходить до розуміння власної самобутності значущості і гідності.</a:t>
            </a:r>
            <a:endParaRPr lang="ru-RU" sz="2200" dirty="0" smtClean="0">
              <a:solidFill>
                <a:schemeClr val="tx1"/>
              </a:solidFill>
              <a:latin typeface="+mn-lt"/>
              <a:ea typeface="+mn-ea"/>
              <a:cs typeface="+mn-cs"/>
            </a:endParaRPr>
          </a:p>
          <a:p>
            <a:endParaRPr lang="ru-RU" dirty="0"/>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14554"/>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437063"/>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strips dir="l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0"/>
            <a:ext cx="8229600" cy="1143000"/>
          </a:xfrm>
        </p:spPr>
        <p:txBody>
          <a:bodyPr/>
          <a:lstStyle/>
          <a:p>
            <a:r>
              <a:rPr lang="uk-UA" dirty="0" smtClean="0"/>
              <a:t>Мудрість педагога</a:t>
            </a:r>
            <a:endParaRPr lang="ru-RU" dirty="0"/>
          </a:p>
        </p:txBody>
      </p:sp>
      <p:sp>
        <p:nvSpPr>
          <p:cNvPr id="3" name="Місце для вмісту 2"/>
          <p:cNvSpPr>
            <a:spLocks noGrp="1"/>
          </p:cNvSpPr>
          <p:nvPr>
            <p:ph idx="1"/>
          </p:nvPr>
        </p:nvSpPr>
        <p:spPr>
          <a:xfrm>
            <a:off x="714348" y="1214422"/>
            <a:ext cx="8229600" cy="4525963"/>
          </a:xfrm>
        </p:spPr>
        <p:txBody>
          <a:bodyPr/>
          <a:lstStyle/>
          <a:p>
            <a:pPr algn="just"/>
            <a:r>
              <a:rPr lang="uk-UA" sz="2800" dirty="0" smtClean="0"/>
              <a:t>К</a:t>
            </a:r>
            <a:r>
              <a:rPr lang="uk-UA" sz="2800" dirty="0" smtClean="0">
                <a:solidFill>
                  <a:schemeClr val="tx1"/>
                </a:solidFill>
                <a:latin typeface="+mn-lt"/>
                <a:ea typeface="+mn-ea"/>
                <a:cs typeface="+mn-cs"/>
              </a:rPr>
              <a:t>ожен </a:t>
            </a:r>
            <a:r>
              <a:rPr lang="uk-UA" sz="2800" dirty="0" smtClean="0">
                <a:solidFill>
                  <a:schemeClr val="tx1"/>
                </a:solidFill>
                <a:latin typeface="+mn-lt"/>
                <a:ea typeface="+mn-ea"/>
                <a:cs typeface="+mn-cs"/>
              </a:rPr>
              <a:t>педагог має широкі можливості для створення власної системи роботи, методичної концепції на основі народознавчих ідей і засобів. Справжня педагогічна творчість неможлива без використання в повсякденній діяльності скарбів народної творчості, її традицій. Без народознавчої основи педагогічні і методичні теорії, концепції, системи і програми роботи втрачають зв‘язок із культурно-історичною спадщиною народу і приречені, як правило,  на не вдачу. </a:t>
            </a:r>
            <a:endParaRPr lang="ru-RU" sz="2800" dirty="0"/>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85992"/>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437063"/>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strips dir="l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Місце для вмісту 2"/>
          <p:cNvSpPr>
            <a:spLocks noGrp="1"/>
          </p:cNvSpPr>
          <p:nvPr>
            <p:ph idx="1"/>
          </p:nvPr>
        </p:nvSpPr>
        <p:spPr/>
        <p:txBody>
          <a:bodyPr/>
          <a:lstStyle/>
          <a:p>
            <a:endParaRPr lang="ru-RU"/>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85992"/>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437063"/>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strips dir="l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Місце для вмісту 2"/>
          <p:cNvSpPr>
            <a:spLocks noGrp="1"/>
          </p:cNvSpPr>
          <p:nvPr>
            <p:ph idx="1"/>
          </p:nvPr>
        </p:nvSpPr>
        <p:spPr/>
        <p:txBody>
          <a:bodyPr/>
          <a:lstStyle/>
          <a:p>
            <a:endParaRPr lang="ru-RU"/>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85992"/>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437063"/>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strips dir="l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Місце для вмісту 2"/>
          <p:cNvSpPr>
            <a:spLocks noGrp="1"/>
          </p:cNvSpPr>
          <p:nvPr>
            <p:ph idx="1"/>
          </p:nvPr>
        </p:nvSpPr>
        <p:spPr/>
        <p:txBody>
          <a:bodyPr/>
          <a:lstStyle/>
          <a:p>
            <a:endParaRPr lang="ru-RU"/>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85992"/>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437063"/>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strips dir="l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274638"/>
            <a:ext cx="6257940" cy="1143000"/>
          </a:xfrm>
        </p:spPr>
        <p:txBody>
          <a:bodyPr/>
          <a:lstStyle/>
          <a:p>
            <a:r>
              <a:rPr lang="uk-UA" dirty="0">
                <a:solidFill>
                  <a:srgbClr val="002060"/>
                </a:solidFill>
                <a:latin typeface="Times New Roman" pitchFamily="18" charset="0"/>
              </a:rPr>
              <a:t>Патріотичне виховання </a:t>
            </a:r>
            <a:endParaRPr lang="ru-RU" dirty="0">
              <a:solidFill>
                <a:srgbClr val="002060"/>
              </a:solidFill>
            </a:endParaRPr>
          </a:p>
        </p:txBody>
      </p:sp>
      <p:graphicFrame>
        <p:nvGraphicFramePr>
          <p:cNvPr id="5" name="Схема 4"/>
          <p:cNvGraphicFramePr/>
          <p:nvPr>
            <p:extLst>
              <p:ext uri="{D42A27DB-BD31-4B8C-83A1-F6EECF244321}">
                <p14:modId xmlns:p14="http://schemas.microsoft.com/office/powerpoint/2010/main" xmlns="" val="3212587037"/>
              </p:ext>
            </p:extLst>
          </p:nvPr>
        </p:nvGraphicFramePr>
        <p:xfrm>
          <a:off x="179512" y="1268760"/>
          <a:ext cx="8712968"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0" y="0"/>
            <a:ext cx="975445" cy="24203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0" y="2214554"/>
            <a:ext cx="975445" cy="24203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0" y="4437678"/>
            <a:ext cx="975445" cy="24203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94564586"/>
      </p:ext>
    </p:extLst>
  </p:cSld>
  <p:clrMapOvr>
    <a:masterClrMapping/>
  </p:clrMapOvr>
  <p:transition>
    <p:strips dir="l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Місце для вмісту 2"/>
          <p:cNvSpPr>
            <a:spLocks noGrp="1"/>
          </p:cNvSpPr>
          <p:nvPr>
            <p:ph idx="1"/>
          </p:nvPr>
        </p:nvSpPr>
        <p:spPr/>
        <p:txBody>
          <a:bodyPr/>
          <a:lstStyle/>
          <a:p>
            <a:endParaRPr lang="ru-RU"/>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85992"/>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437063"/>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strips dir="l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Місце для вмісту 2"/>
          <p:cNvSpPr>
            <a:spLocks noGrp="1"/>
          </p:cNvSpPr>
          <p:nvPr>
            <p:ph idx="1"/>
          </p:nvPr>
        </p:nvSpPr>
        <p:spPr/>
        <p:txBody>
          <a:bodyPr/>
          <a:lstStyle/>
          <a:p>
            <a:endParaRPr lang="ru-RU"/>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85992"/>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437063"/>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strips dir="l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Місце для вмісту 2"/>
          <p:cNvSpPr>
            <a:spLocks noGrp="1"/>
          </p:cNvSpPr>
          <p:nvPr>
            <p:ph idx="1"/>
          </p:nvPr>
        </p:nvSpPr>
        <p:spPr/>
        <p:txBody>
          <a:bodyPr/>
          <a:lstStyle/>
          <a:p>
            <a:endParaRPr lang="ru-RU"/>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85992"/>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437063"/>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strips dir="l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85992"/>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437063"/>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Місце для вмісту 7"/>
          <p:cNvSpPr>
            <a:spLocks noGrp="1"/>
          </p:cNvSpPr>
          <p:nvPr>
            <p:ph idx="1"/>
          </p:nvPr>
        </p:nvSpPr>
        <p:spPr/>
        <p:txBody>
          <a:bodyPr/>
          <a:lstStyle/>
          <a:p>
            <a:endParaRPr lang="ru-RU" dirty="0"/>
          </a:p>
        </p:txBody>
      </p:sp>
    </p:spTree>
  </p:cSld>
  <p:clrMapOvr>
    <a:masterClrMapping/>
  </p:clrMapOvr>
  <p:transition>
    <p:strips dir="l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solidFill>
                  <a:srgbClr val="0000CC"/>
                </a:solidFill>
                <a:latin typeface="Times New Roman" pitchFamily="18" charset="0"/>
              </a:rPr>
              <a:t>Гартування маленького патріота</a:t>
            </a:r>
            <a:r>
              <a:rPr lang="uk-UA" dirty="0">
                <a:solidFill>
                  <a:schemeClr val="tx1"/>
                </a:solidFill>
                <a:latin typeface="Times New Roman" pitchFamily="18" charset="0"/>
              </a:rPr>
              <a:t> </a:t>
            </a:r>
            <a:endParaRPr lang="ru-RU" dirty="0"/>
          </a:p>
        </p:txBody>
      </p:sp>
      <p:sp>
        <p:nvSpPr>
          <p:cNvPr id="4" name="Прямоугольник 3"/>
          <p:cNvSpPr/>
          <p:nvPr/>
        </p:nvSpPr>
        <p:spPr>
          <a:xfrm>
            <a:off x="214282" y="1214422"/>
            <a:ext cx="8712968" cy="4401205"/>
          </a:xfrm>
          <a:prstGeom prst="rect">
            <a:avLst/>
          </a:prstGeom>
        </p:spPr>
        <p:txBody>
          <a:bodyPr wrap="square">
            <a:spAutoFit/>
          </a:bodyPr>
          <a:lstStyle/>
          <a:p>
            <a:r>
              <a:rPr lang="uk-UA" sz="2800" b="1" dirty="0" smtClean="0">
                <a:solidFill>
                  <a:schemeClr val="tx1"/>
                </a:solidFill>
                <a:latin typeface="Times New Roman" pitchFamily="18" charset="0"/>
              </a:rPr>
              <a:t>включає роботу із формування уявлень про назви рідного міста або села, найближчих вулиць, площ, столиці нашої Батьківщини, її визначні місця. Також дітей дошкільного віку слід  ознайомлювати із державною символікою України (прапор, герб, гімн). Цікавою і корисною для дошкільників може бути інформація про людей, </a:t>
            </a:r>
          </a:p>
          <a:p>
            <a:r>
              <a:rPr lang="uk-UA" sz="2800" b="1" dirty="0" smtClean="0">
                <a:solidFill>
                  <a:schemeClr val="tx1"/>
                </a:solidFill>
                <a:latin typeface="Times New Roman" pitchFamily="18" charset="0"/>
              </a:rPr>
              <a:t>які прославили нашу країну</a:t>
            </a:r>
          </a:p>
          <a:p>
            <a:r>
              <a:rPr lang="en-US" sz="2800" b="1" dirty="0" smtClean="0">
                <a:solidFill>
                  <a:schemeClr val="tx1"/>
                </a:solidFill>
                <a:latin typeface="Times New Roman" pitchFamily="18" charset="0"/>
              </a:rPr>
              <a:t> </a:t>
            </a:r>
            <a:r>
              <a:rPr lang="uk-UA" sz="2800" b="1" dirty="0" smtClean="0">
                <a:solidFill>
                  <a:schemeClr val="tx1"/>
                </a:solidFill>
                <a:latin typeface="Times New Roman" pitchFamily="18" charset="0"/>
              </a:rPr>
              <a:t>та характерні риси </a:t>
            </a:r>
          </a:p>
          <a:p>
            <a:r>
              <a:rPr lang="uk-UA" sz="2800" b="1" dirty="0" smtClean="0">
                <a:solidFill>
                  <a:schemeClr val="tx1"/>
                </a:solidFill>
                <a:latin typeface="Times New Roman" pitchFamily="18" charset="0"/>
              </a:rPr>
              <a:t>українського народу.</a:t>
            </a:r>
            <a:endParaRPr lang="ru-RU" sz="2800" dirty="0"/>
          </a:p>
        </p:txBody>
      </p:sp>
      <p:pic>
        <p:nvPicPr>
          <p:cNvPr id="6349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8024" y="3864645"/>
            <a:ext cx="4505325" cy="3024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521309"/>
      </p:ext>
    </p:extLst>
  </p:cSld>
  <p:clrMapOvr>
    <a:masterClrMapping/>
  </p:clrMapOvr>
  <p:transition>
    <p:strips dir="l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8929718" cy="746125"/>
          </a:xfrm>
        </p:spPr>
        <p:txBody>
          <a:bodyPr/>
          <a:lstStyle/>
          <a:p>
            <a:r>
              <a:rPr lang="uk-UA" dirty="0">
                <a:solidFill>
                  <a:srgbClr val="0000CC"/>
                </a:solidFill>
                <a:latin typeface="Times New Roman" pitchFamily="18" charset="0"/>
              </a:rPr>
              <a:t>прилучення дітей до народознавства</a:t>
            </a:r>
            <a:endParaRPr lang="ru-RU" dirty="0"/>
          </a:p>
        </p:txBody>
      </p:sp>
      <p:sp>
        <p:nvSpPr>
          <p:cNvPr id="4" name="Прямоугольник 3"/>
          <p:cNvSpPr/>
          <p:nvPr/>
        </p:nvSpPr>
        <p:spPr>
          <a:xfrm>
            <a:off x="0" y="1268760"/>
            <a:ext cx="8676456" cy="3970318"/>
          </a:xfrm>
          <a:prstGeom prst="rect">
            <a:avLst/>
          </a:prstGeom>
        </p:spPr>
        <p:txBody>
          <a:bodyPr wrap="square">
            <a:spAutoFit/>
          </a:bodyPr>
          <a:lstStyle/>
          <a:p>
            <a:r>
              <a:rPr lang="uk-UA" sz="2800" b="1" dirty="0" smtClean="0">
                <a:solidFill>
                  <a:schemeClr val="tx1"/>
                </a:solidFill>
                <a:latin typeface="Times New Roman" pitchFamily="18" charset="0"/>
              </a:rPr>
              <a:t>Важливим </a:t>
            </a:r>
            <a:r>
              <a:rPr lang="uk-UA" sz="2800" b="1" dirty="0" smtClean="0">
                <a:solidFill>
                  <a:schemeClr val="tx1"/>
                </a:solidFill>
                <a:latin typeface="Times New Roman" pitchFamily="18" charset="0"/>
              </a:rPr>
              <a:t>засобом національно-патріотичного </a:t>
            </a:r>
            <a:r>
              <a:rPr lang="uk-UA" sz="2800" b="1" dirty="0" smtClean="0">
                <a:solidFill>
                  <a:schemeClr val="tx1"/>
                </a:solidFill>
                <a:latin typeface="Times New Roman" pitchFamily="18" charset="0"/>
              </a:rPr>
              <a:t>виховання є </a:t>
            </a:r>
            <a:r>
              <a:rPr lang="uk-UA" sz="2800" b="1" dirty="0" smtClean="0">
                <a:solidFill>
                  <a:srgbClr val="0000CC"/>
                </a:solidFill>
                <a:latin typeface="Times New Roman" pitchFamily="18" charset="0"/>
              </a:rPr>
              <a:t>прилучення дітей до народознавства</a:t>
            </a:r>
            <a:r>
              <a:rPr lang="uk-UA" sz="2800" b="1" dirty="0" smtClean="0">
                <a:solidFill>
                  <a:schemeClr val="tx1"/>
                </a:solidFill>
                <a:latin typeface="Times New Roman" pitchFamily="18" charset="0"/>
              </a:rPr>
              <a:t> — вивчення культури, звичаїв рідного народу при ознайомленні з характерними ознаками побуту українців (житло, одяг, предмети побуту, народна іграшка), народних  ремесел (гончарство, вишивка, килимарство, </a:t>
            </a:r>
            <a:r>
              <a:rPr lang="uk-UA" sz="2800" b="1" dirty="0" smtClean="0">
                <a:solidFill>
                  <a:schemeClr val="tx1"/>
                </a:solidFill>
                <a:latin typeface="Times New Roman" pitchFamily="18" charset="0"/>
              </a:rPr>
              <a:t>лозоплетіння, </a:t>
            </a:r>
            <a:endParaRPr lang="uk-UA" sz="2800" b="1" dirty="0" smtClean="0">
              <a:solidFill>
                <a:schemeClr val="tx1"/>
              </a:solidFill>
              <a:latin typeface="Times New Roman" pitchFamily="18" charset="0"/>
            </a:endParaRPr>
          </a:p>
          <a:p>
            <a:r>
              <a:rPr lang="uk-UA" sz="2800" b="1" dirty="0" smtClean="0">
                <a:solidFill>
                  <a:schemeClr val="tx1"/>
                </a:solidFill>
                <a:latin typeface="Times New Roman" pitchFamily="18" charset="0"/>
              </a:rPr>
              <a:t>символіки (верба і калина,</a:t>
            </a:r>
          </a:p>
          <a:p>
            <a:r>
              <a:rPr lang="uk-UA" sz="2800" b="1" dirty="0" smtClean="0">
                <a:solidFill>
                  <a:schemeClr val="tx1"/>
                </a:solidFill>
                <a:latin typeface="Times New Roman" pitchFamily="18" charset="0"/>
              </a:rPr>
              <a:t> вінок, рушник).</a:t>
            </a:r>
            <a:r>
              <a:rPr lang="uk-UA" sz="2800" dirty="0" smtClean="0"/>
              <a:t> </a:t>
            </a:r>
            <a:endParaRPr lang="ru-RU" sz="2800" dirty="0"/>
          </a:p>
        </p:txBody>
      </p:sp>
      <p:pic>
        <p:nvPicPr>
          <p:cNvPr id="655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3438" y="3861048"/>
            <a:ext cx="4425146" cy="29763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56048963"/>
      </p:ext>
    </p:extLst>
  </p:cSld>
  <p:clrMapOvr>
    <a:masterClrMapping/>
  </p:clrMapOvr>
  <p:transition>
    <p:strips dir="l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822" y="2276872"/>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437063"/>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75445" cy="24203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Прямоугольник 3"/>
          <p:cNvSpPr/>
          <p:nvPr/>
        </p:nvSpPr>
        <p:spPr>
          <a:xfrm>
            <a:off x="1000100" y="928670"/>
            <a:ext cx="7488832" cy="3539430"/>
          </a:xfrm>
          <a:prstGeom prst="rect">
            <a:avLst/>
          </a:prstGeom>
        </p:spPr>
        <p:txBody>
          <a:bodyPr wrap="square">
            <a:spAutoFit/>
          </a:bodyPr>
          <a:lstStyle/>
          <a:p>
            <a:r>
              <a:rPr lang="uk-UA" dirty="0" smtClean="0">
                <a:solidFill>
                  <a:schemeClr val="tx1"/>
                </a:solidFill>
                <a:latin typeface="Times New Roman" pitchFamily="18" charset="0"/>
              </a:rPr>
              <a:t>	</a:t>
            </a:r>
            <a:r>
              <a:rPr lang="uk-UA" sz="2800" b="1" dirty="0" smtClean="0">
                <a:solidFill>
                  <a:schemeClr val="tx1"/>
                </a:solidFill>
                <a:latin typeface="Times New Roman" pitchFamily="18" charset="0"/>
              </a:rPr>
              <a:t>В процесі ознайомлення з традиціями і звичаями у дітей збагачуються емоційні враження, знання про довкілля, зокрема про близьких людей та свою малу Батьківщину. Залучення дітей до підготовки і відзначення свят народного календаря пробуджує в них любов до рідної землі, повагу до людей праці, інтерес до історії своєї країни.</a:t>
            </a:r>
            <a:endParaRPr lang="ru-RU" sz="2800" dirty="0"/>
          </a:p>
        </p:txBody>
      </p:sp>
      <p:sp>
        <p:nvSpPr>
          <p:cNvPr id="11" name="Заголовок 1"/>
          <p:cNvSpPr>
            <a:spLocks noGrp="1"/>
          </p:cNvSpPr>
          <p:nvPr>
            <p:ph type="title"/>
          </p:nvPr>
        </p:nvSpPr>
        <p:spPr>
          <a:xfrm>
            <a:off x="285720" y="0"/>
            <a:ext cx="8229600" cy="1143000"/>
          </a:xfrm>
        </p:spPr>
        <p:txBody>
          <a:bodyPr/>
          <a:lstStyle/>
          <a:p>
            <a:r>
              <a:rPr lang="uk-UA" dirty="0" smtClean="0"/>
              <a:t>Народна педагогіка</a:t>
            </a:r>
            <a:endParaRPr lang="ru-RU" dirty="0"/>
          </a:p>
        </p:txBody>
      </p:sp>
      <p:pic>
        <p:nvPicPr>
          <p:cNvPr id="12" name="Picture 4" descr="E:\Canon\IMG_062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15140" y="3950120"/>
            <a:ext cx="2180980" cy="29078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cSld>
  <p:clrMapOvr>
    <a:masterClrMapping/>
  </p:clrMapOvr>
  <p:transition>
    <p:strips dir="l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3200" b="1" dirty="0" smtClean="0">
                <a:solidFill>
                  <a:srgbClr val="0000CC"/>
                </a:solidFill>
                <a:latin typeface="Times New Roman" pitchFamily="18" charset="0"/>
              </a:rPr>
              <a:t>Форми і методи організації освітнього впливу на духовну сферу дитини:</a:t>
            </a:r>
            <a:r>
              <a:rPr lang="ru-RU" sz="3200" dirty="0" smtClean="0"/>
              <a:t> </a:t>
            </a:r>
            <a:endParaRPr lang="ru-RU" sz="3200" dirty="0"/>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822" y="2276872"/>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437063"/>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ctangle 4"/>
          <p:cNvSpPr>
            <a:spLocks noGrp="1" noChangeArrowheads="1"/>
          </p:cNvSpPr>
          <p:nvPr>
            <p:ph idx="1"/>
          </p:nvPr>
        </p:nvSpPr>
        <p:spPr/>
        <p:txBody>
          <a:bodyPr/>
          <a:lstStyle/>
          <a:p>
            <a:pPr algn="just"/>
            <a:r>
              <a:rPr lang="uk-UA" sz="4700" dirty="0" smtClean="0"/>
              <a:t>	</a:t>
            </a:r>
            <a:r>
              <a:rPr lang="uk-UA" sz="2800" b="1" dirty="0" smtClean="0">
                <a:solidFill>
                  <a:schemeClr val="tx1"/>
                </a:solidFill>
                <a:latin typeface="Times New Roman" pitchFamily="18" charset="0"/>
              </a:rPr>
              <a:t>Для реалізації окреслених завдань педагогам і батькам  необхідно створювати </a:t>
            </a:r>
            <a:r>
              <a:rPr lang="uk-UA" sz="2800" b="1" dirty="0" smtClean="0">
                <a:solidFill>
                  <a:srgbClr val="0000CC"/>
                </a:solidFill>
                <a:latin typeface="Times New Roman" pitchFamily="18" charset="0"/>
              </a:rPr>
              <a:t>умови для накопичення дітьми першого позитивного загальнолюдського духовного досвіду</a:t>
            </a:r>
            <a:r>
              <a:rPr lang="uk-UA" sz="2800" b="1" dirty="0" smtClean="0">
                <a:solidFill>
                  <a:schemeClr val="tx1"/>
                </a:solidFill>
                <a:latin typeface="Times New Roman" pitchFamily="18" charset="0"/>
              </a:rPr>
              <a:t> через активне залучення до різних видів діяльності: ігрової, пізнавальної, комунікативно-мовленнєвої, предметно-практичної, образотворчої, музичної, рухової, театралізованої тощо.</a:t>
            </a:r>
            <a:r>
              <a:rPr lang="uk-UA" sz="3600" dirty="0" smtClean="0"/>
              <a:t> </a:t>
            </a:r>
            <a:endParaRPr lang="ru-RU" sz="3600" dirty="0" smtClean="0"/>
          </a:p>
        </p:txBody>
      </p:sp>
    </p:spTree>
  </p:cSld>
  <p:clrMapOvr>
    <a:masterClrMapping/>
  </p:clrMapOvr>
  <p:transition>
    <p:strips dir="l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00113" y="188913"/>
            <a:ext cx="7056263" cy="936625"/>
          </a:xfrm>
        </p:spPr>
        <p:txBody>
          <a:bodyPr/>
          <a:lstStyle/>
          <a:p>
            <a:pPr algn="ctr"/>
            <a:r>
              <a:rPr lang="uk-UA" sz="2800" b="1" dirty="0" smtClean="0">
                <a:solidFill>
                  <a:srgbClr val="0000CC"/>
                </a:solidFill>
                <a:latin typeface="Times New Roman" pitchFamily="18" charset="0"/>
              </a:rPr>
              <a:t>Форми і методи організації освітнього впливу на духовну сферу дитини:</a:t>
            </a:r>
            <a:r>
              <a:rPr lang="ru-RU" sz="3900" dirty="0" smtClean="0"/>
              <a:t> </a:t>
            </a:r>
          </a:p>
        </p:txBody>
      </p:sp>
      <p:sp>
        <p:nvSpPr>
          <p:cNvPr id="33795" name="Rectangle 3"/>
          <p:cNvSpPr>
            <a:spLocks noGrp="1" noChangeArrowheads="1"/>
          </p:cNvSpPr>
          <p:nvPr>
            <p:ph type="body" idx="1"/>
          </p:nvPr>
        </p:nvSpPr>
        <p:spPr>
          <a:xfrm>
            <a:off x="1042988" y="1412875"/>
            <a:ext cx="8101012" cy="5184775"/>
          </a:xfrm>
        </p:spPr>
        <p:txBody>
          <a:bodyPr/>
          <a:lstStyle/>
          <a:p>
            <a:pPr>
              <a:lnSpc>
                <a:spcPct val="80000"/>
              </a:lnSpc>
              <a:buClr>
                <a:srgbClr val="0000CC"/>
              </a:buClr>
              <a:buSzPct val="150000"/>
              <a:buFontTx/>
              <a:buChar char="•"/>
            </a:pPr>
            <a:r>
              <a:rPr lang="uk-UA" sz="2200" b="1" smtClean="0">
                <a:latin typeface="Times New Roman" pitchFamily="18" charset="0"/>
              </a:rPr>
              <a:t>ігри та ігрові вправи</a:t>
            </a:r>
            <a:r>
              <a:rPr lang="ru-RU" sz="2200" b="1" smtClean="0">
                <a:latin typeface="Times New Roman" pitchFamily="18" charset="0"/>
              </a:rPr>
              <a:t>;</a:t>
            </a:r>
          </a:p>
          <a:p>
            <a:pPr>
              <a:lnSpc>
                <a:spcPct val="80000"/>
              </a:lnSpc>
              <a:buClr>
                <a:srgbClr val="0000CC"/>
              </a:buClr>
              <a:buSzPct val="150000"/>
              <a:buFontTx/>
              <a:buChar char="•"/>
            </a:pPr>
            <a:r>
              <a:rPr lang="uk-UA" sz="2200" b="1" smtClean="0">
                <a:latin typeface="Times New Roman" pitchFamily="18" charset="0"/>
              </a:rPr>
              <a:t>спостереження у природному, культурному, соціальному довкіллі; </a:t>
            </a:r>
          </a:p>
          <a:p>
            <a:pPr>
              <a:lnSpc>
                <a:spcPct val="80000"/>
              </a:lnSpc>
              <a:buClr>
                <a:srgbClr val="0000CC"/>
              </a:buClr>
              <a:buSzPct val="150000"/>
              <a:buFontTx/>
              <a:buChar char="•"/>
            </a:pPr>
            <a:r>
              <a:rPr lang="uk-UA" sz="2200" b="1" smtClean="0">
                <a:latin typeface="Times New Roman" pitchFamily="18" charset="0"/>
              </a:rPr>
              <a:t>екскурсії вулицями рідного міста, до історичних пам'яток, визначних місць;</a:t>
            </a:r>
          </a:p>
          <a:p>
            <a:pPr>
              <a:lnSpc>
                <a:spcPct val="80000"/>
              </a:lnSpc>
              <a:buClr>
                <a:srgbClr val="0000CC"/>
              </a:buClr>
              <a:buSzPct val="150000"/>
              <a:buFontTx/>
              <a:buChar char="•"/>
            </a:pPr>
            <a:r>
              <a:rPr lang="uk-UA" sz="2200" b="1" smtClean="0">
                <a:latin typeface="Times New Roman" pitchFamily="18" charset="0"/>
              </a:rPr>
              <a:t>читання художньої літератури;</a:t>
            </a:r>
          </a:p>
          <a:p>
            <a:pPr>
              <a:lnSpc>
                <a:spcPct val="80000"/>
              </a:lnSpc>
              <a:buClr>
                <a:srgbClr val="0000CC"/>
              </a:buClr>
              <a:buSzPct val="150000"/>
              <a:buFontTx/>
              <a:buChar char="•"/>
            </a:pPr>
            <a:r>
              <a:rPr lang="uk-UA" sz="2200" b="1" smtClean="0">
                <a:latin typeface="Times New Roman" pitchFamily="18" charset="0"/>
              </a:rPr>
              <a:t>слухання народної, класичної, сучасної музики;</a:t>
            </a:r>
          </a:p>
          <a:p>
            <a:pPr>
              <a:lnSpc>
                <a:spcPct val="80000"/>
              </a:lnSpc>
              <a:buClr>
                <a:srgbClr val="0000CC"/>
              </a:buClr>
              <a:buSzPct val="150000"/>
              <a:buFontTx/>
              <a:buChar char="•"/>
            </a:pPr>
            <a:r>
              <a:rPr lang="uk-UA" sz="2200" b="1" smtClean="0">
                <a:latin typeface="Times New Roman" pitchFamily="18" charset="0"/>
              </a:rPr>
              <a:t>розглядання картинок, фотокарток, витворів образотворчого і декоративно-прикладного мистецтва;</a:t>
            </a:r>
          </a:p>
          <a:p>
            <a:pPr>
              <a:lnSpc>
                <a:spcPct val="80000"/>
              </a:lnSpc>
              <a:buClr>
                <a:srgbClr val="0000CC"/>
              </a:buClr>
              <a:buSzPct val="150000"/>
              <a:buFontTx/>
              <a:buChar char="•"/>
            </a:pPr>
            <a:r>
              <a:rPr lang="uk-UA" sz="2200" b="1" smtClean="0">
                <a:latin typeface="Times New Roman" pitchFamily="18" charset="0"/>
              </a:rPr>
              <a:t>бесіди і розмови, самостійне складання дітьми розповідей-міркувань  відповідної тематики;</a:t>
            </a:r>
          </a:p>
          <a:p>
            <a:pPr>
              <a:lnSpc>
                <a:spcPct val="80000"/>
              </a:lnSpc>
              <a:buClr>
                <a:srgbClr val="0000CC"/>
              </a:buClr>
              <a:buSzPct val="150000"/>
              <a:buFontTx/>
              <a:buChar char="•"/>
            </a:pPr>
            <a:r>
              <a:rPr lang="uk-UA" sz="2200" b="1" smtClean="0">
                <a:latin typeface="Times New Roman" pitchFamily="18" charset="0"/>
              </a:rPr>
              <a:t>перегляд відеофільмів, використання засобів анімації, інтерактивної дошки;</a:t>
            </a:r>
          </a:p>
          <a:p>
            <a:pPr>
              <a:lnSpc>
                <a:spcPct val="80000"/>
              </a:lnSpc>
              <a:buClr>
                <a:srgbClr val="0000CC"/>
              </a:buClr>
              <a:buSzPct val="150000"/>
              <a:buFontTx/>
              <a:buChar char="•"/>
            </a:pPr>
            <a:r>
              <a:rPr lang="uk-UA" sz="2200" b="1" smtClean="0">
                <a:latin typeface="Times New Roman" pitchFamily="18" charset="0"/>
              </a:rPr>
              <a:t>спільні з батьками заходи (проектна діяльність, свята, розваги, виставки, конкурси). </a:t>
            </a:r>
            <a:endParaRPr lang="ru-RU" sz="2200" b="1" smtClean="0">
              <a:latin typeface="Times New Roman" pitchFamily="18" charset="0"/>
            </a:endParaRPr>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437063"/>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14554"/>
            <a:ext cx="974725" cy="2420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819984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Презентация Віка</Template>
  <TotalTime>0</TotalTime>
  <Words>1816</Words>
  <Application>Microsoft Office PowerPoint</Application>
  <PresentationFormat>Екран (4:3)</PresentationFormat>
  <Paragraphs>87</Paragraphs>
  <Slides>43</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43</vt:i4>
      </vt:variant>
    </vt:vector>
  </HeadingPairs>
  <TitlesOfParts>
    <vt:vector size="44" baseType="lpstr">
      <vt:lpstr>Оформление по умолчанию</vt:lpstr>
      <vt:lpstr>Методичний аспект впровадження регіонального народознавства у навчально-виховний процес дошкільних навчальних закладів Закарпаття </vt:lpstr>
      <vt:lpstr>Слайд 2</vt:lpstr>
      <vt:lpstr>Слайд 3</vt:lpstr>
      <vt:lpstr>Патріотичне виховання </vt:lpstr>
      <vt:lpstr>Гартування маленького патріота </vt:lpstr>
      <vt:lpstr>прилучення дітей до народознавства</vt:lpstr>
      <vt:lpstr>Народна педагогіка</vt:lpstr>
      <vt:lpstr>Форми і методи організації освітнього впливу на духовну сферу дитини: </vt:lpstr>
      <vt:lpstr>Форми і методи організації освітнього впливу на духовну сферу дитини: </vt:lpstr>
      <vt:lpstr> В чому своєрідність Закарпатської культури ?</vt:lpstr>
      <vt:lpstr>Слайд 11</vt:lpstr>
      <vt:lpstr>Інтер'єрна вишивка</vt:lpstr>
      <vt:lpstr>Одягова вишивка</vt:lpstr>
      <vt:lpstr>Сорочки</vt:lpstr>
      <vt:lpstr>Слайд 15</vt:lpstr>
      <vt:lpstr>Українське населення Закарпаття</vt:lpstr>
      <vt:lpstr>Гуцули Закарпаття</vt:lpstr>
      <vt:lpstr>Слайд 18</vt:lpstr>
      <vt:lpstr>Побут лемків</vt:lpstr>
      <vt:lpstr>Костюм лемків</vt:lpstr>
      <vt:lpstr>Угорці Закарпаття</vt:lpstr>
      <vt:lpstr>Румуни Закарпаття</vt:lpstr>
      <vt:lpstr>Наш рідний край</vt:lpstr>
      <vt:lpstr>Слайд 24</vt:lpstr>
      <vt:lpstr>Слайд 25</vt:lpstr>
      <vt:lpstr>Варіативна регіональна програма «Закарпатський віночок»</vt:lpstr>
      <vt:lpstr>Створення інтер’єру "закарпатської хати" </vt:lpstr>
      <vt:lpstr>Закарпатський обласний музей архітектури і побуту</vt:lpstr>
      <vt:lpstr>Методичні рекомендації щодо вдосконалення методичної роботи з використання  регіонального народознавства  </vt:lpstr>
      <vt:lpstr>Слайд 30</vt:lpstr>
      <vt:lpstr>Слайд 31</vt:lpstr>
      <vt:lpstr>Слайд 32</vt:lpstr>
      <vt:lpstr>Слайд 33</vt:lpstr>
      <vt:lpstr>Зміст роботи</vt:lpstr>
      <vt:lpstr>Результативність роботи</vt:lpstr>
      <vt:lpstr>Мудрість педагога</vt:lpstr>
      <vt:lpstr>Слайд 37</vt:lpstr>
      <vt:lpstr>Слайд 38</vt:lpstr>
      <vt:lpstr>Слайд 39</vt:lpstr>
      <vt:lpstr>Слайд 40</vt:lpstr>
      <vt:lpstr>Слайд 41</vt:lpstr>
      <vt:lpstr>Слайд 42</vt:lpstr>
      <vt:lpstr>Слайд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Методичний аспект впровадження регіонального народознавства у навчально-виховний процес дошкільних навчальних закладів Закарпаття </dc:title>
  <cp:lastModifiedBy>МРМ Слухач</cp:lastModifiedBy>
  <cp:revision>1</cp:revision>
  <dcterms:modified xsi:type="dcterms:W3CDTF">2014-09-29T20:35:30Z</dcterms:modified>
</cp:coreProperties>
</file>