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83" r:id="rId4"/>
    <p:sldId id="258" r:id="rId5"/>
    <p:sldId id="282" r:id="rId6"/>
    <p:sldId id="257" r:id="rId7"/>
    <p:sldId id="281" r:id="rId8"/>
    <p:sldId id="285" r:id="rId9"/>
    <p:sldId id="261" r:id="rId10"/>
    <p:sldId id="262" r:id="rId11"/>
    <p:sldId id="260" r:id="rId12"/>
    <p:sldId id="259" r:id="rId13"/>
    <p:sldId id="264" r:id="rId14"/>
    <p:sldId id="265" r:id="rId15"/>
    <p:sldId id="284" r:id="rId16"/>
    <p:sldId id="266" r:id="rId17"/>
    <p:sldId id="267" r:id="rId18"/>
    <p:sldId id="272" r:id="rId19"/>
    <p:sldId id="278" r:id="rId20"/>
    <p:sldId id="279" r:id="rId21"/>
    <p:sldId id="269" r:id="rId22"/>
    <p:sldId id="280" r:id="rId23"/>
    <p:sldId id="271" r:id="rId24"/>
    <p:sldId id="275" r:id="rId25"/>
    <p:sldId id="276" r:id="rId26"/>
    <p:sldId id="270" r:id="rId27"/>
    <p:sldId id="273" r:id="rId28"/>
    <p:sldId id="274" r:id="rId29"/>
    <p:sldId id="277" r:id="rId30"/>
    <p:sldId id="263"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4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напис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рисунк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93959E6-847B-4937-8C3D-49CDB5BA4EF3}" type="datetimeFigureOut">
              <a:rPr lang="uk-UA" smtClean="0"/>
              <a:pPr/>
              <a:t>18.08.2016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9BD255C-740D-4BFE-A60D-37750E3706AB}"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bg1">
                <a:alpha val="22000"/>
              </a:schemeClr>
            </a:gs>
            <a:gs pos="25000">
              <a:srgbClr val="21D6E0"/>
            </a:gs>
            <a:gs pos="75000">
              <a:srgbClr val="0087E6"/>
            </a:gs>
            <a:gs pos="100000">
              <a:srgbClr val="005CBF"/>
            </a:gs>
          </a:gsLst>
          <a:lin ang="16200000" scaled="1"/>
          <a:tileRect/>
        </a:grad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959E6-847B-4937-8C3D-49CDB5BA4EF3}" type="datetimeFigureOut">
              <a:rPr lang="uk-UA" smtClean="0"/>
              <a:pPr/>
              <a:t>18.08.2016</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uk.wikipedia.org/wiki/%D0%9A%D0%BE%D0%BC%D0%BF%D0%BE%D0%B7%D0%B8%D1%82%D0%BE%D1%80" TargetMode="External"/><Relationship Id="rId13" Type="http://schemas.openxmlformats.org/officeDocument/2006/relationships/hyperlink" Target="https://uk.wikipedia.org/wiki/%D0%9D%D0%BE%D0%B2%D0%BE%D0%BE%D0%BB%D0%B5%D0%BA%D1%81%D0%B0%D0%BD%D0%B4%D1%80%D1%96%D0%B2%D0%BA%D0%B0_(%D0%94%D0%BD%D1%96%D0%BF%D1%80%D0%BE%D0%BF%D0%B5%D1%82%D1%80%D0%BE%D0%B2%D1%81%D1%8C%D0%BA%D0%B8%D0%B9_%D1%80%D0%B0%D0%B9%D0%BE%D0%BD)" TargetMode="External"/><Relationship Id="rId18" Type="http://schemas.openxmlformats.org/officeDocument/2006/relationships/hyperlink" Target="https://uk.wikipedia.org/wiki/%D0%94%D0%BE%D0%B2%D0%B3%D0%B5_(%D0%86%D1%80%D1%88%D0%B0%D0%B2%D1%81%D1%8C%D0%BA%D0%B8%D0%B9_%D1%80%D0%B0%D0%B9%D0%BE%D0%BD)" TargetMode="External"/><Relationship Id="rId3" Type="http://schemas.openxmlformats.org/officeDocument/2006/relationships/hyperlink" Target="https://uk.wikipedia.org/wiki/1925" TargetMode="External"/><Relationship Id="rId21" Type="http://schemas.openxmlformats.org/officeDocument/2006/relationships/hyperlink" Target="https://uk.wikipedia.org/wiki/%D0%97%D0%B0%D1%81%D0%BB%D1%83%D0%B6%D0%B5%D0%BD%D0%B8%D0%B9_%D0%B4%D1%96%D1%8F%D1%87_%D0%BC%D0%B8%D1%81%D1%82%D0%B5%D1%86%D1%82%D0%B2_%D0%A3%D0%BA%D1%80%D0%B0%D1%97%D0%BD%D0%B8" TargetMode="External"/><Relationship Id="rId7" Type="http://schemas.openxmlformats.org/officeDocument/2006/relationships/hyperlink" Target="https://uk.wikipedia.org/wiki/%D0%9B%D1%83%D1%86%D1%8C%D0%BA" TargetMode="External"/><Relationship Id="rId12" Type="http://schemas.openxmlformats.org/officeDocument/2006/relationships/hyperlink" Target="https://uk.wikipedia.org/wiki/1926" TargetMode="External"/><Relationship Id="rId17" Type="http://schemas.openxmlformats.org/officeDocument/2006/relationships/hyperlink" Target="https://uk.wikipedia.org/wiki/1971" TargetMode="External"/><Relationship Id="rId2" Type="http://schemas.openxmlformats.org/officeDocument/2006/relationships/hyperlink" Target="https://uk.wikipedia.org/wiki/5_%D0%B2%D0%B5%D1%80%D0%B5%D1%81%D0%BD%D1%8F" TargetMode="External"/><Relationship Id="rId16" Type="http://schemas.openxmlformats.org/officeDocument/2006/relationships/hyperlink" Target="https://uk.wikipedia.org/wiki/13_%D0%BB%D0%B8%D1%81%D1%82%D0%BE%D0%BF%D0%B0%D0%B4%D0%B0" TargetMode="External"/><Relationship Id="rId20" Type="http://schemas.openxmlformats.org/officeDocument/2006/relationships/hyperlink" Target="https://uk.wikipedia.org/wiki/%D0%97%D0%B0%D0%BA%D0%B0%D1%80%D0%BF%D0%B0%D1%82%D1%81%D1%8C%D0%BA%D0%B0_%D0%BE%D0%B1%D0%BB%D0%B0%D1%81%D1%82%D1%8C" TargetMode="External"/><Relationship Id="rId1" Type="http://schemas.openxmlformats.org/officeDocument/2006/relationships/slideLayout" Target="../slideLayouts/slideLayout2.xml"/><Relationship Id="rId6" Type="http://schemas.openxmlformats.org/officeDocument/2006/relationships/hyperlink" Target="https://uk.wikipedia.org/wiki/1996" TargetMode="External"/><Relationship Id="rId11" Type="http://schemas.openxmlformats.org/officeDocument/2006/relationships/image" Target="../media/image7.jpeg"/><Relationship Id="rId24" Type="http://schemas.openxmlformats.org/officeDocument/2006/relationships/image" Target="http://dzerkalo-zakarpattya.com/wp-content/uploads/2014/01/%D0%9C%D0%B0%D1%88%D0%BA%D1%96%D0%BD-140x200.jpg" TargetMode="External"/><Relationship Id="rId5" Type="http://schemas.openxmlformats.org/officeDocument/2006/relationships/hyperlink" Target="https://uk.wikipedia.org/wiki/25_%D0%BB%D0%B8%D1%81%D1%82%D0%BE%D0%BF%D0%B0%D0%B4%D0%B0" TargetMode="External"/><Relationship Id="rId15" Type="http://schemas.openxmlformats.org/officeDocument/2006/relationships/hyperlink" Target="https://uk.wikipedia.org/wiki/%D0%94%D0%BD%D1%96%D0%BF%D1%80%D0%BE%D0%BF%D0%B5%D1%82%D1%80%D0%BE%D0%B2%D1%81%D1%8C%D0%BA%D0%B0_%D0%BE%D0%B1%D0%BB%D0%B0%D1%81%D1%82%D1%8C" TargetMode="External"/><Relationship Id="rId23" Type="http://schemas.openxmlformats.org/officeDocument/2006/relationships/image" Target="../media/image8.jpeg"/><Relationship Id="rId10" Type="http://schemas.openxmlformats.org/officeDocument/2006/relationships/hyperlink" Target="https://uk.wikipedia.org/wiki/%D0%9D%D0%B0%D1%80%D0%BE%D0%B4%D0%BD%D0%B8%D0%B9_%D0%B0%D1%80%D1%82%D0%B8%D1%81%D1%82_%D0%A3%D0%A0%D0%A1%D0%A0" TargetMode="External"/><Relationship Id="rId19" Type="http://schemas.openxmlformats.org/officeDocument/2006/relationships/hyperlink" Target="https://uk.wikipedia.org/wiki/%D0%86%D1%80%D1%88%D0%B0%D0%B2%D1%81%D1%8C%D0%BA%D0%B8%D0%B9_%D1%80%D0%B0%D0%B9%D0%BE%D0%BD" TargetMode="External"/><Relationship Id="rId4" Type="http://schemas.openxmlformats.org/officeDocument/2006/relationships/hyperlink" Target="https://uk.wikipedia.org/wiki/%D0%9F%D0%BE%D1%80%D0%BE%D1%88%D0%BA%D0%BE%D0%B2%D0%BE" TargetMode="External"/><Relationship Id="rId9" Type="http://schemas.openxmlformats.org/officeDocument/2006/relationships/hyperlink" Target="https://uk.wikipedia.org/wiki/%D0%94%D0%B8%D1%80%D0%B8%D0%B3%D0%B5%D0%BD%D1%82" TargetMode="External"/><Relationship Id="rId14" Type="http://schemas.openxmlformats.org/officeDocument/2006/relationships/hyperlink" Target="https://uk.wikipedia.org/wiki/%D0%94%D0%BD%D1%96%D0%BF%D1%80%D0%BE%D0%BF%D0%B5%D1%82%D1%80%D0%BE%D0%B2%D1%81%D1%8C%D0%BA%D0%B8%D0%B9_%D1%80%D0%B0%D0%B9%D0%BE%D0%BD" TargetMode="External"/><Relationship Id="rId22" Type="http://schemas.openxmlformats.org/officeDocument/2006/relationships/hyperlink" Target="https://uk.wikipedia.org/wiki/196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uk.wikipedia.org/wiki/%D0%A3%D0%B3%D0%BE%D1%80%D1%89%D0%B8%D0%BD%D0%B0" TargetMode="External"/><Relationship Id="rId3" Type="http://schemas.openxmlformats.org/officeDocument/2006/relationships/image" Target="../media/image10.jpeg"/><Relationship Id="rId7" Type="http://schemas.openxmlformats.org/officeDocument/2006/relationships/hyperlink" Target="https://uk.wikipedia.org/wiki/%D0%A0%D1%83%D0%BC%D1%83%D0%BD%D1%96%D1%8F"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uk.wikipedia.org/wiki/%D0%A3%D0%B3%D0%BE%D1%80%D1%81%D1%8C%D0%BA%D0%B0_%D0%BC%D0%BE%D0%B2%D0%B0" TargetMode="External"/><Relationship Id="rId11" Type="http://schemas.openxmlformats.org/officeDocument/2006/relationships/image" Target="../media/image12.jpeg"/><Relationship Id="rId5" Type="http://schemas.openxmlformats.org/officeDocument/2006/relationships/image" Target="http://www.tmf-museum.kiev.ua/ua/1/music/img/tzymbaly/tz2.gif" TargetMode="External"/><Relationship Id="rId10" Type="http://schemas.openxmlformats.org/officeDocument/2006/relationships/hyperlink" Target="https://uk.wikipedia.org/wiki/%D0%9C%D1%83%D0%B7%D0%B8%D1%87%D0%BD%D0%B8%D0%B9_%D1%96%D0%BD%D1%81%D1%82%D1%80%D1%83%D0%BC%D0%B5%D0%BD%D1%82" TargetMode="External"/><Relationship Id="rId4" Type="http://schemas.openxmlformats.org/officeDocument/2006/relationships/image" Target="../media/image11.png"/><Relationship Id="rId9" Type="http://schemas.openxmlformats.org/officeDocument/2006/relationships/hyperlink" Target="https://uk.wikipedia.org/wiki/%D0%A3%D0%BA%D1%80%D0%B0%D1%97%D0%BD%D0%B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https://encrypted-tbn3.gstatic.com/images?q=tbn:ANd9GcREwUTkMceSi5Ap-QXmV88_75NJC00EzhOlhCdavg7pbRdF_PgZKw"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https://encrypted-tbn2.gstatic.com/images?q=tbn:ANd9GcSlY4Ndr_Oki2wxN4PvtQMREbme6Kx4XE8QFE4SY2H4ieJlm69H6w" TargetMode="External"/><Relationship Id="rId4" Type="http://schemas.openxmlformats.org/officeDocument/2006/relationships/image" Target="../media/image15.jpeg"/><Relationship Id="rId9" Type="http://schemas.openxmlformats.org/officeDocument/2006/relationships/image" Target="https://encrypted-tbn3.gstatic.com/images?q=tbn:ANd9GcSaCLiIp7e9kwi9Z3yqJm4gTPXHrqMzAaGV6HftQfhntefWv_Fg5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0"/>
            <a:ext cx="8243918" cy="3386161"/>
          </a:xfrm>
        </p:spPr>
        <p:txBody>
          <a:bodyPr>
            <a:normAutofit fontScale="90000"/>
          </a:bodyPr>
          <a:lstStyle/>
          <a:p>
            <a:r>
              <a:rPr lang="uk-UA" dirty="0" smtClean="0"/>
              <a:t>Особливості змісту розділу “МУЗИКА”.</a:t>
            </a:r>
            <a:br>
              <a:rPr lang="uk-UA" dirty="0" smtClean="0"/>
            </a:br>
            <a:r>
              <a:rPr lang="uk-UA" dirty="0" smtClean="0"/>
              <a:t>Формування ціннісного ставлення до музики різних культур, які представлені в нашому регіоні</a:t>
            </a:r>
            <a:endParaRPr lang="ru-RU" dirty="0"/>
          </a:p>
        </p:txBody>
      </p:sp>
      <p:sp>
        <p:nvSpPr>
          <p:cNvPr id="3" name="Підзаголовок 2"/>
          <p:cNvSpPr>
            <a:spLocks noGrp="1"/>
          </p:cNvSpPr>
          <p:nvPr>
            <p:ph type="subTitle" idx="1"/>
          </p:nvPr>
        </p:nvSpPr>
        <p:spPr>
          <a:xfrm>
            <a:off x="5072066" y="5357826"/>
            <a:ext cx="4071934" cy="923916"/>
          </a:xfrm>
        </p:spPr>
        <p:txBody>
          <a:bodyPr>
            <a:normAutofit fontScale="92500" lnSpcReduction="10000"/>
          </a:bodyPr>
          <a:lstStyle/>
          <a:p>
            <a:r>
              <a:rPr lang="uk-UA" dirty="0" err="1" smtClean="0"/>
              <a:t>Романчак</a:t>
            </a:r>
            <a:r>
              <a:rPr lang="uk-UA" dirty="0" smtClean="0"/>
              <a:t> Ольга Олександрівна</a:t>
            </a:r>
            <a:endParaRPr lang="ru-RU" dirty="0"/>
          </a:p>
        </p:txBody>
      </p:sp>
      <p:pic>
        <p:nvPicPr>
          <p:cNvPr id="1026" name="Picture 2" descr="C:\Documents and Settings\Администратор\Рабочий стол\семінари ДНЗ\ФОТО З СЕМІНАРУ ПРАКТИКУМУ У кАМЯНИЦІ 2\DSC01200.JPG"/>
          <p:cNvPicPr>
            <a:picLocks noChangeAspect="1" noChangeArrowheads="1"/>
          </p:cNvPicPr>
          <p:nvPr/>
        </p:nvPicPr>
        <p:blipFill>
          <a:blip r:embed="rId2" cstate="print"/>
          <a:srcRect l="13750" t="30085"/>
          <a:stretch>
            <a:fillRect/>
          </a:stretch>
        </p:blipFill>
        <p:spPr bwMode="auto">
          <a:xfrm>
            <a:off x="357158" y="3429000"/>
            <a:ext cx="4929222" cy="2996743"/>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14282" y="357166"/>
            <a:ext cx="8929718" cy="6715172"/>
          </a:xfrm>
        </p:spPr>
        <p:txBody>
          <a:bodyPr>
            <a:normAutofit fontScale="25000" lnSpcReduction="20000"/>
          </a:bodyPr>
          <a:lstStyle/>
          <a:p>
            <a:r>
              <a:rPr lang="ru-RU" sz="8000" b="1" dirty="0" err="1" smtClean="0"/>
              <a:t>Українські</a:t>
            </a:r>
            <a:r>
              <a:rPr lang="ru-RU" sz="8000" b="1" dirty="0" smtClean="0"/>
              <a:t>: </a:t>
            </a:r>
            <a:r>
              <a:rPr lang="ru-RU" sz="8000" dirty="0" smtClean="0"/>
              <a:t>«</a:t>
            </a:r>
            <a:r>
              <a:rPr lang="ru-RU" sz="8000" dirty="0" err="1" smtClean="0"/>
              <a:t>Бім-бом</a:t>
            </a:r>
            <a:r>
              <a:rPr lang="ru-RU" sz="8000" dirty="0" smtClean="0"/>
              <a:t>» (нар. </a:t>
            </a:r>
            <a:r>
              <a:rPr lang="ru-RU" sz="8000" dirty="0" err="1" smtClean="0"/>
              <a:t>примовка</a:t>
            </a:r>
            <a:r>
              <a:rPr lang="ru-RU" sz="8000" dirty="0" smtClean="0"/>
              <a:t>, обр. Я. </a:t>
            </a:r>
            <a:r>
              <a:rPr lang="ru-RU" sz="8000" dirty="0" err="1" smtClean="0"/>
              <a:t>Степового</a:t>
            </a:r>
            <a:r>
              <a:rPr lang="ru-RU" sz="8000" dirty="0" smtClean="0"/>
              <a:t>); «Зозуля» (нар. </a:t>
            </a:r>
            <a:r>
              <a:rPr lang="ru-RU" sz="8000" dirty="0" err="1" smtClean="0"/>
              <a:t>мелодія</a:t>
            </a:r>
            <a:r>
              <a:rPr lang="ru-RU" sz="8000" dirty="0" smtClean="0"/>
              <a:t>, обр. Ю. </a:t>
            </a:r>
            <a:r>
              <a:rPr lang="ru-RU" sz="8000" dirty="0" err="1" smtClean="0"/>
              <a:t>Михайленко</a:t>
            </a:r>
            <a:r>
              <a:rPr lang="ru-RU" sz="8000" dirty="0" smtClean="0"/>
              <a:t>); «</a:t>
            </a:r>
            <a:r>
              <a:rPr lang="ru-RU" sz="8000" dirty="0" err="1" smtClean="0"/>
              <a:t>Вийди</a:t>
            </a:r>
            <a:r>
              <a:rPr lang="ru-RU" sz="8000" dirty="0" smtClean="0"/>
              <a:t>, </a:t>
            </a:r>
            <a:r>
              <a:rPr lang="ru-RU" sz="8000" dirty="0" err="1" smtClean="0"/>
              <a:t>вийди</a:t>
            </a:r>
            <a:r>
              <a:rPr lang="ru-RU" sz="8000" dirty="0" smtClean="0"/>
              <a:t>, </a:t>
            </a:r>
            <a:r>
              <a:rPr lang="ru-RU" sz="8000" dirty="0" err="1" smtClean="0"/>
              <a:t>сонечко</a:t>
            </a:r>
            <a:r>
              <a:rPr lang="ru-RU" sz="8000" dirty="0" smtClean="0"/>
              <a:t>» (нар. </a:t>
            </a:r>
            <a:r>
              <a:rPr lang="ru-RU" sz="8000" dirty="0" err="1" smtClean="0"/>
              <a:t>мелодія</a:t>
            </a:r>
            <a:r>
              <a:rPr lang="ru-RU" sz="8000" dirty="0" smtClean="0"/>
              <a:t>, обр. Л. </a:t>
            </a:r>
            <a:r>
              <a:rPr lang="ru-RU" sz="8000" dirty="0" err="1" smtClean="0"/>
              <a:t>Ревуцького</a:t>
            </a:r>
            <a:r>
              <a:rPr lang="ru-RU" sz="8000" dirty="0" smtClean="0"/>
              <a:t>); «Веснянка» (нар. </a:t>
            </a:r>
            <a:r>
              <a:rPr lang="ru-RU" sz="8000" dirty="0" err="1" smtClean="0"/>
              <a:t>мелодія</a:t>
            </a:r>
            <a:r>
              <a:rPr lang="ru-RU" sz="8000" dirty="0" smtClean="0"/>
              <a:t>, сл. Р. Гриневича); «</a:t>
            </a:r>
            <a:r>
              <a:rPr lang="ru-RU" sz="8000" dirty="0" err="1" smtClean="0"/>
              <a:t>Ду</a:t>
            </a:r>
            <a:r>
              <a:rPr lang="uk-UA" sz="8000" dirty="0" smtClean="0"/>
              <a:t>д</a:t>
            </a:r>
            <a:r>
              <a:rPr lang="ru-RU" sz="8000" dirty="0" err="1" smtClean="0"/>
              <a:t>арик</a:t>
            </a:r>
            <a:r>
              <a:rPr lang="ru-RU" sz="8000" dirty="0" smtClean="0"/>
              <a:t>» (нар. </a:t>
            </a:r>
            <a:r>
              <a:rPr lang="ru-RU" sz="8000" dirty="0" err="1" smtClean="0"/>
              <a:t>пісня</a:t>
            </a:r>
            <a:r>
              <a:rPr lang="ru-RU" sz="8000" dirty="0" smtClean="0"/>
              <a:t>)</a:t>
            </a:r>
            <a:r>
              <a:rPr lang="uk-UA" sz="8000" dirty="0" smtClean="0"/>
              <a:t>; «Рідна річечка» (Сл. Ю.Ю.Драгун, муз. Г.В. Гордійчук), «посміхайтесь добрим людям»  (Сл. Ю.Ю.Драгун, муз. Г.В. Гордійчук), «Едельвейс» (Сл. Ю.Ю.Драгун, муз. Г.В. Гордійчук), «Любіть </a:t>
            </a:r>
            <a:r>
              <a:rPr lang="uk-UA" sz="8000" dirty="0" err="1" smtClean="0"/>
              <a:t>неньку-Україну</a:t>
            </a:r>
            <a:r>
              <a:rPr lang="uk-UA" sz="8000" dirty="0" smtClean="0"/>
              <a:t>» (Сл. Ю.Ю.Драгун, муз. Г.В. Гордійчук),  «Веселкова» (Сл. Ю.Ю.Драгун, муз. Г.В. Гордійчук), «Святий Миколай» (Сл. Ю.Ю.Драгун, муз. Г.В. Гордійчук), «Мама для усіх рідненька» (Сл. Ю.Ю.Драгун, муз. Г.В. Гордійчук), «Співаночка» (Сл. С.Жупанин, муз. М.</a:t>
            </a:r>
            <a:r>
              <a:rPr lang="uk-UA" sz="8000" dirty="0" err="1" smtClean="0"/>
              <a:t>Керецмана</a:t>
            </a:r>
            <a:r>
              <a:rPr lang="uk-UA" sz="8000" dirty="0" smtClean="0"/>
              <a:t>), «Закарпатські візерунки» (Сл. С.Жупанин, муз. М.</a:t>
            </a:r>
            <a:r>
              <a:rPr lang="uk-UA" sz="8000" dirty="0" err="1" smtClean="0"/>
              <a:t>Керецмана</a:t>
            </a:r>
            <a:r>
              <a:rPr lang="uk-UA" sz="8000" dirty="0" smtClean="0"/>
              <a:t>), «Журавлик» (Сл. С.Жупанин, муз. А.Кос-Анатольського),</a:t>
            </a:r>
            <a:r>
              <a:rPr lang="uk-UA" sz="8000" i="1" dirty="0" smtClean="0"/>
              <a:t> </a:t>
            </a:r>
            <a:r>
              <a:rPr lang="uk-UA" sz="8000" dirty="0" smtClean="0"/>
              <a:t>«Щедрівка» (Сл. С.Жупанин, муз. В.</a:t>
            </a:r>
            <a:r>
              <a:rPr lang="uk-UA" sz="8000" dirty="0" err="1" smtClean="0"/>
              <a:t>Кобаля</a:t>
            </a:r>
            <a:r>
              <a:rPr lang="uk-UA" sz="8000" dirty="0" smtClean="0"/>
              <a:t>), «Едельвейси» (Сл. С.Жупанин, муз. К.</a:t>
            </a:r>
            <a:r>
              <a:rPr lang="uk-UA" sz="8000" dirty="0" err="1" smtClean="0"/>
              <a:t>Шутенка</a:t>
            </a:r>
            <a:r>
              <a:rPr lang="uk-UA" sz="8000" dirty="0" smtClean="0"/>
              <a:t>), «Мама і сонечко» (Сл. С.Жупанин, муз. В.</a:t>
            </a:r>
            <a:r>
              <a:rPr lang="uk-UA" sz="8000" dirty="0" err="1" smtClean="0"/>
              <a:t>Габрон</a:t>
            </a:r>
            <a:r>
              <a:rPr lang="uk-UA" sz="8000" dirty="0" smtClean="0"/>
              <a:t>), «Мамині руки» (Сл. С.Жупанин, муз. В.Теличка), «Писанки» (Сл. С.Жупанин, муз. Ю.Шевченка), «Колискова» (Сл. С.Жупанин, муз. А.Павлюка), «Колискова для ведмедика» (Сл. С.Жупанин, муз. В.Теличка), «Зимові дні» (Сл. С.Жупанин, муз. А.Кос-Анатольського), «Сніжок-пушок» (Сл. С.Жупанин, муз. А.Кос-Анатольського), «Іде весна-красна» (Сл. С.Жупанин, муз. А.Кос-Анатольського), «Веснянка» (Сл. С.Жупанин, муз. Т.Жупанин), «Мак та бджілка» (Сл. С.Жупанин, муз. К.</a:t>
            </a:r>
            <a:r>
              <a:rPr lang="uk-UA" sz="8000" dirty="0" err="1" smtClean="0"/>
              <a:t>Шутенка</a:t>
            </a:r>
            <a:r>
              <a:rPr lang="uk-UA" sz="8000" dirty="0" smtClean="0"/>
              <a:t>), «Помідорчик» (Сл. С.Жупанин, муз. А.Кос-Анатольського), «Виростає вишенька» (Сл. С.Жупанин, муз. А.</a:t>
            </a:r>
            <a:r>
              <a:rPr lang="uk-UA" sz="8000" dirty="0" err="1" smtClean="0"/>
              <a:t>Дулеби</a:t>
            </a:r>
            <a:r>
              <a:rPr lang="uk-UA" sz="8000" dirty="0" smtClean="0"/>
              <a:t>), «До школи» (Сл. С.Жупанин, муз. М.</a:t>
            </a:r>
            <a:r>
              <a:rPr lang="uk-UA" sz="8000" dirty="0" err="1" smtClean="0"/>
              <a:t>Чембержі</a:t>
            </a:r>
            <a:r>
              <a:rPr lang="uk-UA" sz="8000" dirty="0" smtClean="0"/>
              <a:t>), «Дитсадочку прощавай» (Сл. С.Жупанин, муз. Т.Жупанин), «</a:t>
            </a:r>
            <a:r>
              <a:rPr lang="uk-UA" sz="8000" dirty="0" err="1" smtClean="0"/>
              <a:t>Джонатанки</a:t>
            </a:r>
            <a:r>
              <a:rPr lang="uk-UA" sz="8000" dirty="0" smtClean="0"/>
              <a:t>» (Сл. С.Жупанин, муз. А.Кос-Анатольського), «Осіння пожежа» (Сл. С.Жупанин, муз. В.</a:t>
            </a:r>
            <a:r>
              <a:rPr lang="uk-UA" sz="8000" dirty="0" err="1" smtClean="0"/>
              <a:t>Толовирі</a:t>
            </a:r>
            <a:r>
              <a:rPr lang="uk-UA" sz="8000" dirty="0" smtClean="0"/>
              <a:t>),</a:t>
            </a:r>
            <a:r>
              <a:rPr lang="ru-RU" sz="8000" dirty="0" smtClean="0"/>
              <a:t>та </a:t>
            </a:r>
            <a:r>
              <a:rPr lang="ru-RU" sz="8000" dirty="0" err="1" smtClean="0"/>
              <a:t>ін</a:t>
            </a:r>
            <a:r>
              <a:rPr lang="ru-RU" sz="8000" dirty="0" smtClean="0"/>
              <a:t>.</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14282" y="642918"/>
            <a:ext cx="8686800" cy="1571636"/>
          </a:xfrm>
        </p:spPr>
        <p:txBody>
          <a:bodyPr>
            <a:normAutofit fontScale="47500" lnSpcReduction="20000"/>
          </a:bodyPr>
          <a:lstStyle/>
          <a:p>
            <a:r>
              <a:rPr lang="uk-UA" sz="8000" b="1" dirty="0" smtClean="0"/>
              <a:t>Закарпатські: </a:t>
            </a:r>
            <a:r>
              <a:rPr lang="uk-UA" sz="8000" dirty="0" smtClean="0"/>
              <a:t>«Завішу я колисочку», «Ходить </a:t>
            </a:r>
            <a:r>
              <a:rPr lang="uk-UA" sz="8000" dirty="0" err="1" smtClean="0"/>
              <a:t>сонко</a:t>
            </a:r>
            <a:r>
              <a:rPr lang="uk-UA" sz="8000" dirty="0" smtClean="0"/>
              <a:t>», «Спи, дитинко, спи», «</a:t>
            </a:r>
            <a:r>
              <a:rPr lang="uk-UA" sz="8000" dirty="0" err="1" smtClean="0"/>
              <a:t>Гайчі</a:t>
            </a:r>
            <a:r>
              <a:rPr lang="uk-UA" sz="8000" dirty="0" smtClean="0"/>
              <a:t>, сину, </a:t>
            </a:r>
            <a:r>
              <a:rPr lang="uk-UA" sz="8000" dirty="0" err="1" smtClean="0"/>
              <a:t>гайчі</a:t>
            </a:r>
            <a:r>
              <a:rPr lang="uk-UA" sz="8000" dirty="0" smtClean="0"/>
              <a:t>»,</a:t>
            </a:r>
            <a:endParaRPr lang="ru-RU" sz="8000" dirty="0" smtClean="0"/>
          </a:p>
          <a:p>
            <a:endParaRPr lang="ru-RU" sz="8000" dirty="0"/>
          </a:p>
        </p:txBody>
      </p:sp>
      <p:pic>
        <p:nvPicPr>
          <p:cNvPr id="3075" name="Picture 3" descr="C:\Documents and Settings\Администратор\Рабочий стол\семінари ДНЗ\Матер кращ досв з патр вих ДНЗ м.Мукачева\Білки фото\IMG_1799.JPG"/>
          <p:cNvPicPr>
            <a:picLocks noChangeAspect="1" noChangeArrowheads="1"/>
          </p:cNvPicPr>
          <p:nvPr/>
        </p:nvPicPr>
        <p:blipFill>
          <a:blip r:embed="rId2" cstate="print"/>
          <a:srcRect/>
          <a:stretch>
            <a:fillRect/>
          </a:stretch>
        </p:blipFill>
        <p:spPr bwMode="auto">
          <a:xfrm>
            <a:off x="6000760" y="4286256"/>
            <a:ext cx="2786082" cy="2088542"/>
          </a:xfrm>
          <a:prstGeom prst="rect">
            <a:avLst/>
          </a:prstGeom>
          <a:noFill/>
        </p:spPr>
      </p:pic>
      <p:pic>
        <p:nvPicPr>
          <p:cNvPr id="3076" name="Picture 4" descr="C:\Documents and Settings\Администратор\Рабочий стол\семінари ДНЗ\Матер кращ досв з патр вих ДНЗ м.Мукачева\Білки фото\IMG_1802.JPG"/>
          <p:cNvPicPr>
            <a:picLocks noChangeAspect="1" noChangeArrowheads="1"/>
          </p:cNvPicPr>
          <p:nvPr/>
        </p:nvPicPr>
        <p:blipFill>
          <a:blip r:embed="rId3" cstate="print"/>
          <a:srcRect/>
          <a:stretch>
            <a:fillRect/>
          </a:stretch>
        </p:blipFill>
        <p:spPr bwMode="auto">
          <a:xfrm>
            <a:off x="5857884" y="1857364"/>
            <a:ext cx="3048000" cy="2286000"/>
          </a:xfrm>
          <a:prstGeom prst="rect">
            <a:avLst/>
          </a:prstGeom>
          <a:noFill/>
        </p:spPr>
      </p:pic>
      <p:pic>
        <p:nvPicPr>
          <p:cNvPr id="3077" name="Picture 5" descr="C:\Documents and Settings\Администратор\Рабочий стол\семінари ДНЗ\Матер кращ досв з патр вих ДНЗ м.Мукачева\ДНЗ №3 Іршава\KTGeHkHIl4g.jpg"/>
          <p:cNvPicPr>
            <a:picLocks noChangeAspect="1" noChangeArrowheads="1"/>
          </p:cNvPicPr>
          <p:nvPr/>
        </p:nvPicPr>
        <p:blipFill>
          <a:blip r:embed="rId4" cstate="print"/>
          <a:srcRect/>
          <a:stretch>
            <a:fillRect/>
          </a:stretch>
        </p:blipFill>
        <p:spPr bwMode="auto">
          <a:xfrm>
            <a:off x="357158" y="2071678"/>
            <a:ext cx="4572000" cy="30432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err="1" smtClean="0"/>
              <a:t>Орієнтовний</a:t>
            </a:r>
            <a:r>
              <a:rPr lang="ru-RU" sz="3100" dirty="0" smtClean="0"/>
              <a:t> </a:t>
            </a:r>
            <a:r>
              <a:rPr lang="ru-RU" sz="3100" dirty="0" err="1" smtClean="0"/>
              <a:t>перелік</a:t>
            </a:r>
            <a:r>
              <a:rPr lang="ru-RU" sz="3100" dirty="0" smtClean="0"/>
              <a:t> </a:t>
            </a:r>
            <a:r>
              <a:rPr lang="ru-RU" sz="3100" dirty="0" err="1" smtClean="0"/>
              <a:t>творів</a:t>
            </a:r>
            <a:r>
              <a:rPr lang="ru-RU" sz="3100" dirty="0" smtClean="0"/>
              <a:t> для </a:t>
            </a:r>
            <a:r>
              <a:rPr lang="ru-RU" sz="3100" dirty="0" err="1" smtClean="0"/>
              <a:t>музично-ритмічних</a:t>
            </a:r>
            <a:r>
              <a:rPr lang="ru-RU" sz="3100" dirty="0" smtClean="0"/>
              <a:t> </a:t>
            </a:r>
            <a:r>
              <a:rPr lang="ru-RU" sz="3100" dirty="0" err="1" smtClean="0"/>
              <a:t>рухів</a:t>
            </a:r>
            <a:r>
              <a:rPr lang="ru-RU" sz="3100" dirty="0" smtClean="0"/>
              <a:t> (</a:t>
            </a:r>
            <a:r>
              <a:rPr lang="ru-RU" sz="3100" dirty="0" err="1" smtClean="0"/>
              <a:t>вправи</a:t>
            </a:r>
            <a:r>
              <a:rPr lang="ru-RU" sz="3100" dirty="0" smtClean="0"/>
              <a:t>, </a:t>
            </a:r>
            <a:r>
              <a:rPr lang="ru-RU" sz="3100" dirty="0" err="1" smtClean="0"/>
              <a:t>народні</a:t>
            </a:r>
            <a:r>
              <a:rPr lang="ru-RU" sz="3100" dirty="0" smtClean="0"/>
              <a:t> </a:t>
            </a:r>
            <a:r>
              <a:rPr lang="ru-RU" sz="3100" dirty="0" err="1" smtClean="0"/>
              <a:t>танці</a:t>
            </a:r>
            <a:r>
              <a:rPr lang="ru-RU" sz="3100" dirty="0" smtClean="0"/>
              <a:t>, </a:t>
            </a:r>
            <a:r>
              <a:rPr lang="ru-RU" sz="3100" dirty="0" err="1" smtClean="0"/>
              <a:t>хороводи</a:t>
            </a:r>
            <a:r>
              <a:rPr lang="ru-RU" sz="3100" dirty="0" smtClean="0"/>
              <a:t>)</a:t>
            </a:r>
            <a:endParaRPr lang="ru-RU" dirty="0"/>
          </a:p>
        </p:txBody>
      </p:sp>
      <p:sp>
        <p:nvSpPr>
          <p:cNvPr id="3" name="Місце для вмісту 2"/>
          <p:cNvSpPr>
            <a:spLocks noGrp="1"/>
          </p:cNvSpPr>
          <p:nvPr>
            <p:ph idx="1"/>
          </p:nvPr>
        </p:nvSpPr>
        <p:spPr>
          <a:xfrm>
            <a:off x="457200" y="1428736"/>
            <a:ext cx="8686800" cy="5072098"/>
          </a:xfrm>
        </p:spPr>
        <p:txBody>
          <a:bodyPr>
            <a:noAutofit/>
          </a:bodyPr>
          <a:lstStyle/>
          <a:p>
            <a:pPr>
              <a:buNone/>
            </a:pPr>
            <a:endParaRPr lang="ru-RU" sz="1400" i="1" dirty="0" smtClean="0"/>
          </a:p>
          <a:p>
            <a:r>
              <a:rPr lang="ru-RU" sz="2400" b="1" dirty="0" err="1" smtClean="0"/>
              <a:t>Німецькі</a:t>
            </a:r>
            <a:r>
              <a:rPr lang="ru-RU" sz="2400" b="1" dirty="0" smtClean="0"/>
              <a:t>: </a:t>
            </a:r>
            <a:r>
              <a:rPr lang="ru-RU" sz="2400" dirty="0" smtClean="0"/>
              <a:t>«</a:t>
            </a:r>
            <a:r>
              <a:rPr lang="ru-RU" sz="2400" dirty="0" err="1" smtClean="0"/>
              <a:t>Сніжний</a:t>
            </a:r>
            <a:r>
              <a:rPr lang="ru-RU" sz="2400" dirty="0" smtClean="0"/>
              <a:t> вальс» (муз. нар.) та </a:t>
            </a:r>
            <a:r>
              <a:rPr lang="ru-RU" sz="2400" dirty="0" err="1" smtClean="0"/>
              <a:t>ін</a:t>
            </a:r>
            <a:r>
              <a:rPr lang="ru-RU" sz="2400" dirty="0" smtClean="0"/>
              <a:t>.</a:t>
            </a:r>
          </a:p>
          <a:p>
            <a:r>
              <a:rPr lang="ru-RU" sz="2400" b="1" dirty="0" err="1" smtClean="0"/>
              <a:t>Російські</a:t>
            </a:r>
            <a:r>
              <a:rPr lang="ru-RU" sz="2400" b="1" dirty="0" smtClean="0"/>
              <a:t>:</a:t>
            </a:r>
            <a:r>
              <a:rPr lang="ru-RU" sz="2400" dirty="0" smtClean="0"/>
              <a:t> «Кадриль», «Приглашение», «Ах ты, береза» (нар. </a:t>
            </a:r>
            <a:r>
              <a:rPr lang="ru-RU" sz="2400" dirty="0" err="1" smtClean="0"/>
              <a:t>мелодії</a:t>
            </a:r>
            <a:r>
              <a:rPr lang="ru-RU" sz="2400" dirty="0" smtClean="0"/>
              <a:t>); «Круговая пляска» (нар. </a:t>
            </a:r>
            <a:r>
              <a:rPr lang="ru-RU" sz="2400" dirty="0" err="1" smtClean="0"/>
              <a:t>мелодія</a:t>
            </a:r>
            <a:r>
              <a:rPr lang="ru-RU" sz="2400" dirty="0" smtClean="0"/>
              <a:t>, обр. С. Разоренова), «Пошла млада за водой» (хоровод, обр. В. </a:t>
            </a:r>
            <a:r>
              <a:rPr lang="ru-RU" sz="2400" dirty="0" err="1" smtClean="0"/>
              <a:t>Агафонникова</a:t>
            </a:r>
            <a:r>
              <a:rPr lang="ru-RU" sz="2400" dirty="0" smtClean="0"/>
              <a:t>), </a:t>
            </a:r>
            <a:r>
              <a:rPr lang="uk-UA" sz="2400" dirty="0" smtClean="0"/>
              <a:t>«</a:t>
            </a:r>
            <a:r>
              <a:rPr lang="uk-UA" sz="2400" dirty="0" err="1" smtClean="0"/>
              <a:t>Парный</a:t>
            </a:r>
            <a:r>
              <a:rPr lang="uk-UA" sz="2400" dirty="0" smtClean="0"/>
              <a:t> </a:t>
            </a:r>
            <a:r>
              <a:rPr lang="uk-UA" sz="2400" dirty="0" err="1" smtClean="0"/>
              <a:t>танец</a:t>
            </a:r>
            <a:r>
              <a:rPr lang="uk-UA" sz="2400" dirty="0" smtClean="0"/>
              <a:t>» </a:t>
            </a:r>
            <a:r>
              <a:rPr lang="ru-RU" sz="2400" dirty="0" smtClean="0"/>
              <a:t>(</a:t>
            </a:r>
            <a:r>
              <a:rPr lang="ru-RU" sz="2400" dirty="0" err="1" smtClean="0"/>
              <a:t>муз.О.Тілічеєвої</a:t>
            </a:r>
            <a:r>
              <a:rPr lang="ru-RU" sz="2400" dirty="0" smtClean="0"/>
              <a:t>) та </a:t>
            </a:r>
            <a:r>
              <a:rPr lang="ru-RU" sz="2400" dirty="0" err="1" smtClean="0"/>
              <a:t>ін</a:t>
            </a:r>
            <a:r>
              <a:rPr lang="ru-RU" sz="2400" dirty="0" smtClean="0"/>
              <a:t>.</a:t>
            </a:r>
          </a:p>
          <a:p>
            <a:r>
              <a:rPr lang="ru-RU" sz="2400" b="1" dirty="0" err="1" smtClean="0"/>
              <a:t>Українські</a:t>
            </a:r>
            <a:r>
              <a:rPr lang="ru-RU" sz="2400" b="1" dirty="0" smtClean="0"/>
              <a:t>: </a:t>
            </a:r>
            <a:r>
              <a:rPr lang="ru-RU" sz="2400" dirty="0" smtClean="0"/>
              <a:t>«</a:t>
            </a:r>
            <a:r>
              <a:rPr lang="ru-RU" sz="2400" dirty="0" err="1" smtClean="0"/>
              <a:t>Змінний</a:t>
            </a:r>
            <a:r>
              <a:rPr lang="ru-RU" sz="2400" dirty="0" smtClean="0"/>
              <a:t> </a:t>
            </a:r>
            <a:r>
              <a:rPr lang="ru-RU" sz="2400" dirty="0" err="1" smtClean="0"/>
              <a:t>крок</a:t>
            </a:r>
            <a:r>
              <a:rPr lang="ru-RU" sz="2400" dirty="0" smtClean="0"/>
              <a:t>», «</a:t>
            </a:r>
            <a:r>
              <a:rPr lang="ru-RU" sz="2400" dirty="0" err="1" smtClean="0"/>
              <a:t>Танець</a:t>
            </a:r>
            <a:r>
              <a:rPr lang="ru-RU" sz="2400" dirty="0" smtClean="0"/>
              <a:t> </a:t>
            </a:r>
            <a:r>
              <a:rPr lang="ru-RU" sz="2400" dirty="0" err="1" smtClean="0"/>
              <a:t>хлопчиків</a:t>
            </a:r>
            <a:r>
              <a:rPr lang="ru-RU" sz="2400" dirty="0" smtClean="0"/>
              <a:t> </a:t>
            </a:r>
            <a:r>
              <a:rPr lang="ru-RU" sz="2400" dirty="0" err="1" smtClean="0"/>
              <a:t>з</a:t>
            </a:r>
            <a:r>
              <a:rPr lang="ru-RU" sz="2400" dirty="0" smtClean="0"/>
              <a:t> </a:t>
            </a:r>
            <a:r>
              <a:rPr lang="ru-RU" sz="2400" dirty="0" err="1" smtClean="0"/>
              <a:t>сопілками</a:t>
            </a:r>
            <a:r>
              <a:rPr lang="ru-RU" sz="2400" dirty="0" smtClean="0"/>
              <a:t>», «Аркан», «</a:t>
            </a:r>
            <a:r>
              <a:rPr lang="ru-RU" sz="2400" dirty="0" err="1" smtClean="0"/>
              <a:t>Танець</a:t>
            </a:r>
            <a:r>
              <a:rPr lang="ru-RU" sz="2400" dirty="0" smtClean="0"/>
              <a:t> </a:t>
            </a:r>
            <a:r>
              <a:rPr lang="ru-RU" sz="2400" dirty="0" err="1" smtClean="0"/>
              <a:t>дівчаток</a:t>
            </a:r>
            <a:r>
              <a:rPr lang="ru-RU" sz="2400" dirty="0" smtClean="0"/>
              <a:t> </a:t>
            </a:r>
            <a:r>
              <a:rPr lang="ru-RU" sz="2400" dirty="0" err="1" smtClean="0"/>
              <a:t>з</a:t>
            </a:r>
            <a:r>
              <a:rPr lang="ru-RU" sz="2400" dirty="0" smtClean="0"/>
              <a:t> </a:t>
            </a:r>
            <a:r>
              <a:rPr lang="ru-RU" sz="2400" dirty="0" err="1" smtClean="0"/>
              <a:t>хустками</a:t>
            </a:r>
            <a:r>
              <a:rPr lang="ru-RU" sz="2400" dirty="0" smtClean="0"/>
              <a:t>», «Ой, </a:t>
            </a:r>
            <a:r>
              <a:rPr lang="ru-RU" sz="2400" dirty="0" err="1" smtClean="0"/>
              <a:t>гарна</a:t>
            </a:r>
            <a:r>
              <a:rPr lang="ru-RU" sz="2400" dirty="0" smtClean="0"/>
              <a:t> я, </a:t>
            </a:r>
            <a:r>
              <a:rPr lang="ru-RU" sz="2400" dirty="0" err="1" smtClean="0"/>
              <a:t>гарна</a:t>
            </a:r>
            <a:r>
              <a:rPr lang="ru-RU" sz="2400" dirty="0" smtClean="0"/>
              <a:t>», «</a:t>
            </a:r>
            <a:r>
              <a:rPr lang="ru-RU" sz="2400" dirty="0" err="1" smtClean="0"/>
              <a:t>Запрошення</a:t>
            </a:r>
            <a:r>
              <a:rPr lang="ru-RU" sz="2400" dirty="0" smtClean="0"/>
              <a:t>», «</a:t>
            </a:r>
            <a:r>
              <a:rPr lang="ru-RU" sz="2400" dirty="0" err="1" smtClean="0"/>
              <a:t>Кривий</a:t>
            </a:r>
            <a:r>
              <a:rPr lang="ru-RU" sz="2400" dirty="0" smtClean="0"/>
              <a:t> </a:t>
            </a:r>
            <a:r>
              <a:rPr lang="ru-RU" sz="2400" dirty="0" err="1" smtClean="0"/>
              <a:t>танець</a:t>
            </a:r>
            <a:r>
              <a:rPr lang="ru-RU" sz="2400" dirty="0" smtClean="0"/>
              <a:t>» (нар. </a:t>
            </a:r>
            <a:r>
              <a:rPr lang="ru-RU" sz="2400" dirty="0" err="1" smtClean="0"/>
              <a:t>мелодії</a:t>
            </a:r>
            <a:r>
              <a:rPr lang="ru-RU" sz="2400" dirty="0" smtClean="0"/>
              <a:t>); «</a:t>
            </a:r>
            <a:r>
              <a:rPr lang="ru-RU" sz="2400" dirty="0" err="1" smtClean="0"/>
              <a:t>Гопачок</a:t>
            </a:r>
            <a:r>
              <a:rPr lang="ru-RU" sz="2400" dirty="0" smtClean="0"/>
              <a:t>» (муз. Р. </a:t>
            </a:r>
            <a:r>
              <a:rPr lang="ru-RU" sz="2400" dirty="0" err="1" smtClean="0"/>
              <a:t>Петрицького</a:t>
            </a:r>
            <a:r>
              <a:rPr lang="ru-RU" sz="2400" dirty="0" smtClean="0"/>
              <a:t>); «</a:t>
            </a:r>
            <a:r>
              <a:rPr lang="ru-RU" sz="2400" dirty="0" err="1" smtClean="0"/>
              <a:t>Танець</a:t>
            </a:r>
            <a:r>
              <a:rPr lang="ru-RU" sz="2400" dirty="0" smtClean="0"/>
              <a:t> </a:t>
            </a:r>
            <a:r>
              <a:rPr lang="ru-RU" sz="2400" dirty="0" err="1" smtClean="0"/>
              <a:t>з</a:t>
            </a:r>
            <a:r>
              <a:rPr lang="ru-RU" sz="2400" dirty="0" smtClean="0"/>
              <a:t> бубнами» (нар. </a:t>
            </a:r>
            <a:r>
              <a:rPr lang="ru-RU" sz="2400" dirty="0" err="1" smtClean="0"/>
              <a:t>мелодія</a:t>
            </a:r>
            <a:r>
              <a:rPr lang="ru-RU" sz="2400" dirty="0" smtClean="0"/>
              <a:t>, обр. М. </a:t>
            </a:r>
            <a:r>
              <a:rPr lang="ru-RU" sz="2400" dirty="0" err="1" smtClean="0"/>
              <a:t>Вериковського</a:t>
            </a:r>
            <a:r>
              <a:rPr lang="ru-RU" sz="2400" dirty="0" smtClean="0"/>
              <a:t>) та </a:t>
            </a:r>
            <a:r>
              <a:rPr lang="ru-RU" sz="2400" dirty="0" err="1" smtClean="0"/>
              <a:t>ін</a:t>
            </a:r>
            <a:r>
              <a:rPr lang="ru-RU" sz="2400" dirty="0" smtClean="0"/>
              <a:t>.</a:t>
            </a:r>
          </a:p>
          <a:p>
            <a:r>
              <a:rPr lang="ru-RU" sz="2400" b="1" dirty="0" err="1" smtClean="0"/>
              <a:t>Циганські</a:t>
            </a:r>
            <a:r>
              <a:rPr lang="ru-RU" sz="2400" b="1" dirty="0" smtClean="0"/>
              <a:t>: </a:t>
            </a:r>
            <a:r>
              <a:rPr lang="ru-RU" sz="2400" dirty="0" smtClean="0"/>
              <a:t>«</a:t>
            </a:r>
            <a:r>
              <a:rPr lang="ru-RU" sz="2400" dirty="0" err="1" smtClean="0"/>
              <a:t>Циганський</a:t>
            </a:r>
            <a:r>
              <a:rPr lang="ru-RU" sz="2400" dirty="0" smtClean="0"/>
              <a:t> </a:t>
            </a:r>
            <a:r>
              <a:rPr lang="ru-RU" sz="2400" dirty="0" err="1" smtClean="0"/>
              <a:t>жок</a:t>
            </a:r>
            <a:r>
              <a:rPr lang="ru-RU" sz="2400" dirty="0" smtClean="0"/>
              <a:t>», «</a:t>
            </a:r>
            <a:r>
              <a:rPr lang="ru-RU" sz="2400" dirty="0" err="1" smtClean="0"/>
              <a:t>Циганська</a:t>
            </a:r>
            <a:r>
              <a:rPr lang="ru-RU" sz="2400" dirty="0" smtClean="0"/>
              <a:t> венгерка», «</a:t>
            </a:r>
            <a:r>
              <a:rPr lang="ru-RU" sz="2400" dirty="0" err="1" smtClean="0"/>
              <a:t>Циганочка</a:t>
            </a:r>
            <a:r>
              <a:rPr lang="ru-RU" sz="2400" dirty="0" smtClean="0"/>
              <a:t>» та </a:t>
            </a:r>
            <a:r>
              <a:rPr lang="ru-RU" sz="2400" dirty="0" err="1" smtClean="0"/>
              <a:t>ін</a:t>
            </a:r>
            <a:r>
              <a:rPr lang="ru-RU" sz="2400" dirty="0" smtClean="0"/>
              <a:t>.</a:t>
            </a:r>
            <a:r>
              <a:rPr lang="ru-RU" sz="1800" dirty="0" smtClean="0"/>
              <a:t>  </a:t>
            </a:r>
            <a:endParaRPr lang="ru-RU" sz="1800" b="1" i="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
            </a:r>
            <a:br>
              <a:rPr lang="ru-RU" sz="3600" dirty="0" smtClean="0"/>
            </a:br>
            <a:r>
              <a:rPr lang="ru-RU" sz="3600" dirty="0" err="1" smtClean="0"/>
              <a:t>Орієнтовний</a:t>
            </a:r>
            <a:r>
              <a:rPr lang="ru-RU" sz="3600" dirty="0" smtClean="0"/>
              <a:t> </a:t>
            </a:r>
            <a:r>
              <a:rPr lang="ru-RU" sz="3600" dirty="0" err="1" smtClean="0"/>
              <a:t>перелік</a:t>
            </a:r>
            <a:r>
              <a:rPr lang="ru-RU" sz="3600" dirty="0" smtClean="0"/>
              <a:t> </a:t>
            </a:r>
            <a:r>
              <a:rPr lang="ru-RU" sz="3600" dirty="0" err="1" smtClean="0"/>
              <a:t>творів</a:t>
            </a:r>
            <a:r>
              <a:rPr lang="ru-RU" sz="3600" dirty="0" smtClean="0"/>
              <a:t> для </a:t>
            </a:r>
            <a:r>
              <a:rPr lang="ru-RU" sz="3600" dirty="0" err="1" smtClean="0"/>
              <a:t>гри</a:t>
            </a:r>
            <a:r>
              <a:rPr lang="ru-RU" sz="3600" dirty="0" smtClean="0"/>
              <a:t> на </a:t>
            </a:r>
            <a:r>
              <a:rPr lang="ru-RU" sz="3600" dirty="0" err="1" smtClean="0"/>
              <a:t>дитячих</a:t>
            </a:r>
            <a:r>
              <a:rPr lang="ru-RU" sz="3600" dirty="0" smtClean="0"/>
              <a:t> </a:t>
            </a:r>
            <a:r>
              <a:rPr lang="ru-RU" sz="3600" dirty="0" err="1" smtClean="0"/>
              <a:t>музичних</a:t>
            </a:r>
            <a:r>
              <a:rPr lang="ru-RU" sz="3600" dirty="0" smtClean="0"/>
              <a:t> </a:t>
            </a:r>
            <a:r>
              <a:rPr lang="ru-RU" sz="3600" dirty="0" err="1" smtClean="0"/>
              <a:t>інструментах</a:t>
            </a:r>
            <a:r>
              <a:rPr lang="ru-RU" sz="3600" i="1" dirty="0" smtClean="0"/>
              <a:t/>
            </a:r>
            <a:br>
              <a:rPr lang="ru-RU" sz="3600" i="1" dirty="0" smtClean="0"/>
            </a:br>
            <a:endParaRPr lang="ru-RU" dirty="0"/>
          </a:p>
        </p:txBody>
      </p:sp>
      <p:sp>
        <p:nvSpPr>
          <p:cNvPr id="3" name="Місце для вмісту 2"/>
          <p:cNvSpPr>
            <a:spLocks noGrp="1"/>
          </p:cNvSpPr>
          <p:nvPr>
            <p:ph idx="1"/>
          </p:nvPr>
        </p:nvSpPr>
        <p:spPr/>
        <p:txBody>
          <a:bodyPr>
            <a:noAutofit/>
          </a:bodyPr>
          <a:lstStyle/>
          <a:p>
            <a:r>
              <a:rPr lang="ru-RU" sz="2400" b="1" dirty="0" err="1" smtClean="0"/>
              <a:t>Російські</a:t>
            </a:r>
            <a:r>
              <a:rPr lang="ru-RU" sz="2400" b="1" dirty="0" smtClean="0"/>
              <a:t>: </a:t>
            </a:r>
            <a:r>
              <a:rPr lang="ru-RU" sz="2400" dirty="0" smtClean="0"/>
              <a:t>«Птички» (муз. О. </a:t>
            </a:r>
            <a:r>
              <a:rPr lang="ru-RU" sz="2400" dirty="0" err="1" smtClean="0"/>
              <a:t>Тілічеєвої</a:t>
            </a:r>
            <a:r>
              <a:rPr lang="ru-RU" sz="2400" dirty="0" smtClean="0"/>
              <a:t>), «Андрей-воробей» (нар. </a:t>
            </a:r>
            <a:r>
              <a:rPr lang="ru-RU" sz="2400" dirty="0" err="1" smtClean="0"/>
              <a:t>примовка</a:t>
            </a:r>
            <a:r>
              <a:rPr lang="ru-RU" sz="2400" dirty="0" smtClean="0"/>
              <a:t>, обр. О. </a:t>
            </a:r>
            <a:r>
              <a:rPr lang="ru-RU" sz="2400" dirty="0" err="1" smtClean="0"/>
              <a:t>Тілічеєвої</a:t>
            </a:r>
            <a:r>
              <a:rPr lang="ru-RU" sz="2400" dirty="0" smtClean="0"/>
              <a:t>), «Новогодняя полька» (муз. А. Александрова), «Маленькие музыканты» (муз. В. Семенова); «Сорока-сорока» (нар. </a:t>
            </a:r>
            <a:r>
              <a:rPr lang="ru-RU" sz="2400" dirty="0" err="1" smtClean="0"/>
              <a:t>мелодія</a:t>
            </a:r>
            <a:r>
              <a:rPr lang="ru-RU" sz="2400" dirty="0" smtClean="0"/>
              <a:t>, обр. Т. </a:t>
            </a:r>
            <a:r>
              <a:rPr lang="ru-RU" sz="2400" dirty="0" err="1" smtClean="0"/>
              <a:t>Попатенко</a:t>
            </a:r>
            <a:r>
              <a:rPr lang="ru-RU" sz="2400" dirty="0" smtClean="0"/>
              <a:t>), «Танец маленьких лебедей» (муз. П. </a:t>
            </a:r>
            <a:r>
              <a:rPr lang="ru-RU" sz="2400" dirty="0" err="1" smtClean="0"/>
              <a:t>Чайковського</a:t>
            </a:r>
            <a:r>
              <a:rPr lang="ru-RU" sz="2400" dirty="0" smtClean="0"/>
              <a:t>), «Дождик» (нар. </a:t>
            </a:r>
            <a:r>
              <a:rPr lang="ru-RU" sz="2400" dirty="0" err="1" smtClean="0"/>
              <a:t>наспіванка</a:t>
            </a:r>
            <a:r>
              <a:rPr lang="ru-RU" sz="2400" dirty="0" smtClean="0"/>
              <a:t>, обр. Ю. </a:t>
            </a:r>
            <a:r>
              <a:rPr lang="ru-RU" sz="2400" dirty="0" err="1" smtClean="0"/>
              <a:t>Слонова</a:t>
            </a:r>
            <a:r>
              <a:rPr lang="ru-RU" sz="2400" dirty="0" smtClean="0"/>
              <a:t>) та </a:t>
            </a:r>
            <a:r>
              <a:rPr lang="ru-RU" sz="2400" dirty="0" err="1" smtClean="0"/>
              <a:t>ін</a:t>
            </a:r>
            <a:r>
              <a:rPr lang="ru-RU" sz="2400" dirty="0" smtClean="0"/>
              <a:t>.</a:t>
            </a:r>
          </a:p>
          <a:p>
            <a:r>
              <a:rPr lang="ru-RU" sz="2400" dirty="0" smtClean="0"/>
              <a:t>-</a:t>
            </a:r>
            <a:r>
              <a:rPr lang="ru-RU" sz="2400" b="1" dirty="0" err="1" smtClean="0"/>
              <a:t>Українські</a:t>
            </a:r>
            <a:r>
              <a:rPr lang="ru-RU" sz="2400" b="1" dirty="0" smtClean="0"/>
              <a:t>: </a:t>
            </a:r>
            <a:r>
              <a:rPr lang="ru-RU" sz="2400" dirty="0" smtClean="0"/>
              <a:t>«Ой, лопнув обруч», «Два </a:t>
            </a:r>
            <a:r>
              <a:rPr lang="ru-RU" sz="2400" dirty="0" err="1" smtClean="0"/>
              <a:t>ведмеді</a:t>
            </a:r>
            <a:r>
              <a:rPr lang="ru-RU" sz="2400" dirty="0" smtClean="0"/>
              <a:t>» (нар. </a:t>
            </a:r>
            <a:r>
              <a:rPr lang="ru-RU" sz="2400" dirty="0" err="1" smtClean="0"/>
              <a:t>пісні</a:t>
            </a:r>
            <a:r>
              <a:rPr lang="ru-RU" sz="2400" dirty="0" smtClean="0"/>
              <a:t>), «</a:t>
            </a:r>
            <a:r>
              <a:rPr lang="ru-RU" sz="2400" dirty="0" err="1" smtClean="0"/>
              <a:t>Печу</a:t>
            </a:r>
            <a:r>
              <a:rPr lang="ru-RU" sz="2400" dirty="0" smtClean="0"/>
              <a:t>, </a:t>
            </a:r>
            <a:r>
              <a:rPr lang="ru-RU" sz="2400" dirty="0" err="1" smtClean="0"/>
              <a:t>печу</a:t>
            </a:r>
            <a:r>
              <a:rPr lang="ru-RU" sz="2400" dirty="0" smtClean="0"/>
              <a:t> </a:t>
            </a:r>
            <a:r>
              <a:rPr lang="ru-RU" sz="2400" dirty="0" err="1" smtClean="0"/>
              <a:t>хлібчик</a:t>
            </a:r>
            <a:r>
              <a:rPr lang="ru-RU" sz="2400" dirty="0" smtClean="0"/>
              <a:t>» (нар. </a:t>
            </a:r>
            <a:r>
              <a:rPr lang="ru-RU" sz="2400" dirty="0" err="1" smtClean="0"/>
              <a:t>пісня</a:t>
            </a:r>
            <a:r>
              <a:rPr lang="ru-RU" sz="2400" dirty="0" smtClean="0"/>
              <a:t>, </a:t>
            </a:r>
            <a:r>
              <a:rPr lang="ru-RU" sz="2400" dirty="0" err="1" smtClean="0"/>
              <a:t>гра</a:t>
            </a:r>
            <a:r>
              <a:rPr lang="ru-RU" sz="2400" dirty="0" smtClean="0"/>
              <a:t> на </a:t>
            </a:r>
            <a:r>
              <a:rPr lang="ru-RU" sz="2400" dirty="0" err="1" smtClean="0"/>
              <a:t>металофонах</a:t>
            </a:r>
            <a:r>
              <a:rPr lang="ru-RU" sz="2400" dirty="0" smtClean="0"/>
              <a:t>), «</a:t>
            </a:r>
            <a:r>
              <a:rPr lang="ru-RU" sz="2400" dirty="0" err="1" smtClean="0"/>
              <a:t>Щедрик-ведрик</a:t>
            </a:r>
            <a:r>
              <a:rPr lang="ru-RU" sz="2400" dirty="0" smtClean="0"/>
              <a:t>», «Кума, кума, </a:t>
            </a:r>
            <a:r>
              <a:rPr lang="ru-RU" sz="2400" dirty="0" err="1" smtClean="0"/>
              <a:t>що</a:t>
            </a:r>
            <a:r>
              <a:rPr lang="ru-RU" sz="2400" dirty="0" smtClean="0"/>
              <a:t> варила?» (муз. Я. </a:t>
            </a:r>
            <a:r>
              <a:rPr lang="ru-RU" sz="2400" dirty="0" err="1" smtClean="0"/>
              <a:t>Степового</a:t>
            </a:r>
            <a:r>
              <a:rPr lang="ru-RU" sz="2400" dirty="0" smtClean="0"/>
              <a:t>) та </a:t>
            </a:r>
            <a:r>
              <a:rPr lang="ru-RU" sz="2400" dirty="0" err="1" smtClean="0"/>
              <a:t>ін</a:t>
            </a:r>
            <a:r>
              <a:rPr lang="ru-RU" sz="2400" dirty="0" smtClean="0"/>
              <a:t>.</a:t>
            </a:r>
          </a:p>
          <a:p>
            <a:endParaRPr lang="ru-RU"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Орієнтовний</a:t>
            </a:r>
            <a:r>
              <a:rPr lang="ru-RU" dirty="0" smtClean="0"/>
              <a:t> </a:t>
            </a:r>
            <a:r>
              <a:rPr lang="ru-RU" dirty="0" err="1" smtClean="0"/>
              <a:t>перелік</a:t>
            </a:r>
            <a:r>
              <a:rPr lang="ru-RU" dirty="0" smtClean="0"/>
              <a:t> </a:t>
            </a:r>
            <a:r>
              <a:rPr lang="ru-RU" dirty="0" err="1" smtClean="0"/>
              <a:t>музичних</a:t>
            </a:r>
            <a:r>
              <a:rPr lang="ru-RU" dirty="0" smtClean="0"/>
              <a:t> </a:t>
            </a:r>
            <a:r>
              <a:rPr lang="ru-RU" dirty="0" err="1" smtClean="0"/>
              <a:t>ігор</a:t>
            </a:r>
            <a:r>
              <a:rPr lang="ru-RU" i="1" dirty="0" smtClean="0"/>
              <a:t/>
            </a:r>
            <a:br>
              <a:rPr lang="ru-RU" i="1" dirty="0" smtClean="0"/>
            </a:br>
            <a:endParaRPr lang="ru-RU" dirty="0"/>
          </a:p>
        </p:txBody>
      </p:sp>
      <p:sp>
        <p:nvSpPr>
          <p:cNvPr id="3" name="Місце для вмісту 2"/>
          <p:cNvSpPr>
            <a:spLocks noGrp="1"/>
          </p:cNvSpPr>
          <p:nvPr>
            <p:ph idx="1"/>
          </p:nvPr>
        </p:nvSpPr>
        <p:spPr>
          <a:xfrm>
            <a:off x="0" y="1071546"/>
            <a:ext cx="9144000" cy="5786454"/>
          </a:xfrm>
        </p:spPr>
        <p:txBody>
          <a:bodyPr>
            <a:normAutofit fontScale="25000" lnSpcReduction="20000"/>
          </a:bodyPr>
          <a:lstStyle/>
          <a:p>
            <a:pPr>
              <a:lnSpc>
                <a:spcPct val="120000"/>
              </a:lnSpc>
            </a:pPr>
            <a:r>
              <a:rPr lang="ru-RU" b="1" dirty="0" smtClean="0"/>
              <a:t>-</a:t>
            </a:r>
            <a:r>
              <a:rPr lang="ru-RU" sz="8000" b="1" dirty="0" err="1" smtClean="0">
                <a:latin typeface="+mj-lt"/>
              </a:rPr>
              <a:t>Вірменські</a:t>
            </a:r>
            <a:r>
              <a:rPr lang="ru-RU" sz="8000" b="1" dirty="0" smtClean="0">
                <a:latin typeface="+mj-lt"/>
              </a:rPr>
              <a:t>: </a:t>
            </a:r>
            <a:r>
              <a:rPr lang="ru-RU" sz="8000" dirty="0" smtClean="0">
                <a:latin typeface="+mj-lt"/>
              </a:rPr>
              <a:t>«Чижик», «</a:t>
            </a:r>
            <a:r>
              <a:rPr lang="ru-RU" sz="8000" dirty="0" err="1" smtClean="0">
                <a:latin typeface="+mj-lt"/>
              </a:rPr>
              <a:t>Зайченя</a:t>
            </a:r>
            <a:r>
              <a:rPr lang="ru-RU" sz="8000" dirty="0" smtClean="0">
                <a:latin typeface="+mj-lt"/>
              </a:rPr>
              <a:t>»та </a:t>
            </a:r>
            <a:r>
              <a:rPr lang="ru-RU" sz="8000" dirty="0" err="1" smtClean="0">
                <a:latin typeface="+mj-lt"/>
              </a:rPr>
              <a:t>ін</a:t>
            </a:r>
            <a:r>
              <a:rPr lang="ru-RU" sz="8000" dirty="0" smtClean="0">
                <a:latin typeface="+mj-lt"/>
              </a:rPr>
              <a:t>.</a:t>
            </a:r>
          </a:p>
          <a:p>
            <a:pPr>
              <a:lnSpc>
                <a:spcPct val="120000"/>
              </a:lnSpc>
              <a:buNone/>
            </a:pPr>
            <a:endParaRPr lang="ru-RU" sz="8000" dirty="0" smtClean="0">
              <a:latin typeface="+mj-lt"/>
            </a:endParaRPr>
          </a:p>
          <a:p>
            <a:pPr>
              <a:lnSpc>
                <a:spcPct val="120000"/>
              </a:lnSpc>
            </a:pPr>
            <a:r>
              <a:rPr lang="ru-RU" sz="8000" b="1" dirty="0" err="1" smtClean="0">
                <a:latin typeface="+mj-lt"/>
              </a:rPr>
              <a:t>Німецькі</a:t>
            </a:r>
            <a:r>
              <a:rPr lang="ru-RU" sz="8000" b="1" dirty="0" smtClean="0">
                <a:latin typeface="+mj-lt"/>
              </a:rPr>
              <a:t>: </a:t>
            </a:r>
            <a:r>
              <a:rPr lang="ru-RU" sz="8000" dirty="0" smtClean="0">
                <a:latin typeface="+mj-lt"/>
              </a:rPr>
              <a:t>«У </a:t>
            </a:r>
            <a:r>
              <a:rPr lang="ru-RU" sz="8000" dirty="0" err="1" smtClean="0">
                <a:latin typeface="+mj-lt"/>
              </a:rPr>
              <a:t>завірюху-метелицю</a:t>
            </a:r>
            <a:r>
              <a:rPr lang="ru-RU" sz="8000" dirty="0" smtClean="0">
                <a:latin typeface="+mj-lt"/>
              </a:rPr>
              <a:t>», «До нас </a:t>
            </a:r>
            <a:r>
              <a:rPr lang="ru-RU" sz="8000" dirty="0" err="1" smtClean="0">
                <a:latin typeface="+mj-lt"/>
              </a:rPr>
              <a:t>йди</a:t>
            </a:r>
            <a:r>
              <a:rPr lang="ru-RU" sz="8000" dirty="0" smtClean="0">
                <a:latin typeface="+mj-lt"/>
              </a:rPr>
              <a:t>» (муз. </a:t>
            </a:r>
            <a:r>
              <a:rPr lang="ru-RU" sz="8000" dirty="0" err="1" smtClean="0">
                <a:latin typeface="+mj-lt"/>
              </a:rPr>
              <a:t>і</a:t>
            </a:r>
            <a:r>
              <a:rPr lang="ru-RU" sz="8000" dirty="0" smtClean="0">
                <a:latin typeface="+mj-lt"/>
              </a:rPr>
              <a:t> сл. Е. </a:t>
            </a:r>
            <a:r>
              <a:rPr lang="ru-RU" sz="8000" dirty="0" err="1" smtClean="0">
                <a:latin typeface="+mj-lt"/>
              </a:rPr>
              <a:t>Нотдорф</a:t>
            </a:r>
            <a:r>
              <a:rPr lang="ru-RU" sz="8000" dirty="0" smtClean="0">
                <a:latin typeface="+mj-lt"/>
              </a:rPr>
              <a:t>), «Пори року» (нар. </a:t>
            </a:r>
            <a:r>
              <a:rPr lang="ru-RU" sz="8000" dirty="0" err="1" smtClean="0">
                <a:latin typeface="+mj-lt"/>
              </a:rPr>
              <a:t>пісня</a:t>
            </a:r>
            <a:r>
              <a:rPr lang="ru-RU" sz="8000" dirty="0" smtClean="0">
                <a:latin typeface="+mj-lt"/>
              </a:rPr>
              <a:t>, обр. Т. </a:t>
            </a:r>
            <a:r>
              <a:rPr lang="ru-RU" sz="8000" dirty="0" err="1" smtClean="0">
                <a:latin typeface="+mj-lt"/>
              </a:rPr>
              <a:t>Попатенко</a:t>
            </a:r>
            <a:r>
              <a:rPr lang="ru-RU" sz="8000" dirty="0" smtClean="0">
                <a:latin typeface="+mj-lt"/>
              </a:rPr>
              <a:t>, сл. А. </a:t>
            </a:r>
            <a:r>
              <a:rPr lang="ru-RU" sz="8000" dirty="0" err="1" smtClean="0">
                <a:latin typeface="+mj-lt"/>
              </a:rPr>
              <a:t>Кузнецово'і</a:t>
            </a:r>
            <a:r>
              <a:rPr lang="ru-RU" sz="8000" dirty="0" smtClean="0">
                <a:latin typeface="+mj-lt"/>
              </a:rPr>
              <a:t>), «</a:t>
            </a:r>
            <a:r>
              <a:rPr lang="ru-RU" sz="8000" dirty="0" err="1" smtClean="0">
                <a:latin typeface="+mj-lt"/>
              </a:rPr>
              <a:t>Знову</a:t>
            </a:r>
            <a:r>
              <a:rPr lang="ru-RU" sz="8000" dirty="0" smtClean="0">
                <a:latin typeface="+mj-lt"/>
              </a:rPr>
              <a:t> в круг» (нар. </a:t>
            </a:r>
            <a:r>
              <a:rPr lang="ru-RU" sz="8000" dirty="0" err="1" smtClean="0">
                <a:latin typeface="+mj-lt"/>
              </a:rPr>
              <a:t>пісня</a:t>
            </a:r>
            <a:r>
              <a:rPr lang="ru-RU" sz="8000" dirty="0" smtClean="0">
                <a:latin typeface="+mj-lt"/>
              </a:rPr>
              <a:t>, обр. В. Попова, сл. Я. </a:t>
            </a:r>
            <a:r>
              <a:rPr lang="ru-RU" sz="8000" dirty="0" err="1" smtClean="0">
                <a:latin typeface="+mj-lt"/>
              </a:rPr>
              <a:t>Серпіна</a:t>
            </a:r>
            <a:r>
              <a:rPr lang="ru-RU" sz="8000" dirty="0" smtClean="0">
                <a:latin typeface="+mj-lt"/>
              </a:rPr>
              <a:t>), «Раз, два, три, </a:t>
            </a:r>
            <a:r>
              <a:rPr lang="ru-RU" sz="8000" dirty="0" err="1" smtClean="0">
                <a:latin typeface="+mj-lt"/>
              </a:rPr>
              <a:t>чотири</a:t>
            </a:r>
            <a:r>
              <a:rPr lang="ru-RU" sz="8000" dirty="0" smtClean="0">
                <a:latin typeface="+mj-lt"/>
              </a:rPr>
              <a:t>, </a:t>
            </a:r>
            <a:r>
              <a:rPr lang="ru-RU" sz="8000" dirty="0" err="1" smtClean="0">
                <a:latin typeface="+mj-lt"/>
              </a:rPr>
              <a:t>п'ять</a:t>
            </a:r>
            <a:r>
              <a:rPr lang="ru-RU" sz="8000" dirty="0" smtClean="0">
                <a:latin typeface="+mj-lt"/>
              </a:rPr>
              <a:t>» та </a:t>
            </a:r>
            <a:r>
              <a:rPr lang="ru-RU" sz="8000" dirty="0" err="1" smtClean="0">
                <a:latin typeface="+mj-lt"/>
              </a:rPr>
              <a:t>ін</a:t>
            </a:r>
            <a:r>
              <a:rPr lang="ru-RU" sz="8000" dirty="0" smtClean="0">
                <a:latin typeface="+mj-lt"/>
              </a:rPr>
              <a:t>.</a:t>
            </a:r>
          </a:p>
          <a:p>
            <a:pPr>
              <a:lnSpc>
                <a:spcPct val="120000"/>
              </a:lnSpc>
            </a:pPr>
            <a:r>
              <a:rPr lang="ru-RU" sz="8000" b="1" dirty="0" err="1" smtClean="0">
                <a:latin typeface="+mj-lt"/>
              </a:rPr>
              <a:t>Російські</a:t>
            </a:r>
            <a:r>
              <a:rPr lang="ru-RU" sz="8000" b="1" dirty="0" smtClean="0">
                <a:latin typeface="+mj-lt"/>
              </a:rPr>
              <a:t>: </a:t>
            </a:r>
            <a:r>
              <a:rPr lang="ru-RU" sz="8000" dirty="0" smtClean="0">
                <a:latin typeface="+mj-lt"/>
              </a:rPr>
              <a:t>«Гуси-лебеди», «Заря», «Каравай», «Горелки»; «Будь ловким» (муз. Н. </a:t>
            </a:r>
            <a:r>
              <a:rPr lang="ru-RU" sz="8000" dirty="0" err="1" smtClean="0">
                <a:latin typeface="+mj-lt"/>
              </a:rPr>
              <a:t>Ладухіна</a:t>
            </a:r>
            <a:r>
              <a:rPr lang="ru-RU" sz="8000" dirty="0" smtClean="0">
                <a:latin typeface="+mj-lt"/>
              </a:rPr>
              <a:t>); «Ищи игрушку» (нар. </a:t>
            </a:r>
            <a:r>
              <a:rPr lang="ru-RU" sz="8000" dirty="0" err="1" smtClean="0">
                <a:latin typeface="+mj-lt"/>
              </a:rPr>
              <a:t>мелодія</a:t>
            </a:r>
            <a:r>
              <a:rPr lang="ru-RU" sz="8000" dirty="0" smtClean="0">
                <a:latin typeface="+mj-lt"/>
              </a:rPr>
              <a:t>, обр. В. Ага- </a:t>
            </a:r>
            <a:r>
              <a:rPr lang="ru-RU" sz="8000" dirty="0" err="1" smtClean="0">
                <a:latin typeface="+mj-lt"/>
              </a:rPr>
              <a:t>фонникова</a:t>
            </a:r>
            <a:r>
              <a:rPr lang="ru-RU" sz="8000" dirty="0" smtClean="0">
                <a:latin typeface="+mj-lt"/>
              </a:rPr>
              <a:t>); «Ловушка» (нар. </a:t>
            </a:r>
            <a:r>
              <a:rPr lang="ru-RU" sz="8000" dirty="0" err="1" smtClean="0">
                <a:latin typeface="+mj-lt"/>
              </a:rPr>
              <a:t>мелодія</a:t>
            </a:r>
            <a:r>
              <a:rPr lang="ru-RU" sz="8000" dirty="0" smtClean="0">
                <a:latin typeface="+mj-lt"/>
              </a:rPr>
              <a:t>, обр. М. </a:t>
            </a:r>
            <a:r>
              <a:rPr lang="ru-RU" sz="8000" dirty="0" err="1" smtClean="0">
                <a:latin typeface="+mj-lt"/>
              </a:rPr>
              <a:t>Сидельникова</a:t>
            </a:r>
            <a:r>
              <a:rPr lang="ru-RU" sz="8000" dirty="0" smtClean="0">
                <a:latin typeface="+mj-lt"/>
              </a:rPr>
              <a:t>); «Займи домик» (муз. М. </a:t>
            </a:r>
            <a:r>
              <a:rPr lang="ru-RU" sz="8000" dirty="0" err="1" smtClean="0">
                <a:latin typeface="+mj-lt"/>
              </a:rPr>
              <a:t>Магиденка</a:t>
            </a:r>
            <a:r>
              <a:rPr lang="ru-RU" sz="8000" dirty="0" smtClean="0">
                <a:latin typeface="+mj-lt"/>
              </a:rPr>
              <a:t>); «Узнай по голосу» (муз. О. </a:t>
            </a:r>
            <a:r>
              <a:rPr lang="ru-RU" sz="8000" dirty="0" err="1" smtClean="0">
                <a:latin typeface="+mj-lt"/>
              </a:rPr>
              <a:t>Тілічеєвої</a:t>
            </a:r>
            <a:r>
              <a:rPr lang="ru-RU" sz="8000" dirty="0" smtClean="0">
                <a:latin typeface="+mj-lt"/>
              </a:rPr>
              <a:t>); «Най­ди себе пару» (муз. Т. </a:t>
            </a:r>
            <a:r>
              <a:rPr lang="ru-RU" sz="8000" dirty="0" err="1" smtClean="0">
                <a:latin typeface="+mj-lt"/>
              </a:rPr>
              <a:t>Ломової</a:t>
            </a:r>
            <a:r>
              <a:rPr lang="ru-RU" sz="8000" dirty="0" smtClean="0">
                <a:latin typeface="+mj-lt"/>
              </a:rPr>
              <a:t>) та </a:t>
            </a:r>
            <a:r>
              <a:rPr lang="ru-RU" sz="8000" dirty="0" err="1" smtClean="0">
                <a:latin typeface="+mj-lt"/>
              </a:rPr>
              <a:t>ін</a:t>
            </a:r>
            <a:endParaRPr lang="ru-RU" sz="8000" dirty="0" smtClean="0">
              <a:latin typeface="+mj-lt"/>
            </a:endParaRPr>
          </a:p>
          <a:p>
            <a:pPr>
              <a:lnSpc>
                <a:spcPct val="120000"/>
              </a:lnSpc>
            </a:pPr>
            <a:r>
              <a:rPr lang="ru-RU" sz="8000" b="1" dirty="0" smtClean="0">
                <a:latin typeface="+mj-lt"/>
              </a:rPr>
              <a:t>-</a:t>
            </a:r>
            <a:r>
              <a:rPr lang="ru-RU" sz="8000" b="1" dirty="0" err="1" smtClean="0">
                <a:latin typeface="+mj-lt"/>
              </a:rPr>
              <a:t>Українські</a:t>
            </a:r>
            <a:r>
              <a:rPr lang="ru-RU" sz="8000" b="1" dirty="0" smtClean="0">
                <a:latin typeface="+mj-lt"/>
              </a:rPr>
              <a:t>: </a:t>
            </a:r>
            <a:r>
              <a:rPr lang="ru-RU" sz="8000" dirty="0" smtClean="0">
                <a:latin typeface="+mj-lt"/>
              </a:rPr>
              <a:t>«</a:t>
            </a:r>
            <a:r>
              <a:rPr lang="ru-RU" sz="8000" dirty="0" err="1" smtClean="0">
                <a:latin typeface="+mj-lt"/>
              </a:rPr>
              <a:t>Дощик</a:t>
            </a:r>
            <a:r>
              <a:rPr lang="ru-RU" sz="8000" dirty="0" smtClean="0">
                <a:latin typeface="+mj-lt"/>
              </a:rPr>
              <a:t>», «Не </a:t>
            </a:r>
            <a:r>
              <a:rPr lang="ru-RU" sz="8000" dirty="0" err="1" smtClean="0">
                <a:latin typeface="+mj-lt"/>
              </a:rPr>
              <a:t>пустимо</a:t>
            </a:r>
            <a:r>
              <a:rPr lang="ru-RU" sz="8000" dirty="0" smtClean="0">
                <a:latin typeface="+mj-lt"/>
              </a:rPr>
              <a:t>», «</a:t>
            </a:r>
            <a:r>
              <a:rPr lang="ru-RU" sz="8000" dirty="0" err="1" smtClean="0">
                <a:latin typeface="+mj-lt"/>
              </a:rPr>
              <a:t>Перепілочка</a:t>
            </a:r>
            <a:r>
              <a:rPr lang="ru-RU" sz="8000" dirty="0" smtClean="0">
                <a:latin typeface="+mj-lt"/>
              </a:rPr>
              <a:t>», «</a:t>
            </a:r>
            <a:r>
              <a:rPr lang="ru-RU" sz="8000" dirty="0" err="1" smtClean="0">
                <a:latin typeface="+mj-lt"/>
              </a:rPr>
              <a:t>Подоляночка</a:t>
            </a:r>
            <a:r>
              <a:rPr lang="ru-RU" sz="8000" dirty="0" smtClean="0">
                <a:latin typeface="+mj-lt"/>
              </a:rPr>
              <a:t>» (нар. </a:t>
            </a:r>
            <a:r>
              <a:rPr lang="ru-RU" sz="8000" dirty="0" err="1" smtClean="0">
                <a:latin typeface="+mj-lt"/>
              </a:rPr>
              <a:t>мелодії</a:t>
            </a:r>
            <a:r>
              <a:rPr lang="ru-RU" sz="8000" dirty="0" smtClean="0">
                <a:latin typeface="+mj-lt"/>
              </a:rPr>
              <a:t>); «</a:t>
            </a:r>
            <a:r>
              <a:rPr lang="ru-RU" sz="8000" dirty="0" err="1" smtClean="0">
                <a:latin typeface="+mj-lt"/>
              </a:rPr>
              <a:t>Підемо</a:t>
            </a:r>
            <a:r>
              <a:rPr lang="ru-RU" sz="8000" dirty="0" smtClean="0">
                <a:latin typeface="+mj-lt"/>
              </a:rPr>
              <a:t> в </a:t>
            </a:r>
            <a:r>
              <a:rPr lang="ru-RU" sz="8000" dirty="0" err="1" smtClean="0">
                <a:latin typeface="+mj-lt"/>
              </a:rPr>
              <a:t>ліс</a:t>
            </a:r>
            <a:r>
              <a:rPr lang="ru-RU" sz="8000" dirty="0" smtClean="0">
                <a:latin typeface="+mj-lt"/>
              </a:rPr>
              <a:t>» (нар. </a:t>
            </a:r>
            <a:r>
              <a:rPr lang="ru-RU" sz="8000" dirty="0" err="1" smtClean="0">
                <a:latin typeface="+mj-lt"/>
              </a:rPr>
              <a:t>пісня</a:t>
            </a:r>
            <a:r>
              <a:rPr lang="ru-RU" sz="8000" dirty="0" smtClean="0">
                <a:latin typeface="+mj-lt"/>
              </a:rPr>
              <a:t>); «Мак» (нар. </a:t>
            </a:r>
            <a:r>
              <a:rPr lang="ru-RU" sz="8000" dirty="0" err="1" smtClean="0">
                <a:latin typeface="+mj-lt"/>
              </a:rPr>
              <a:t>пісня</a:t>
            </a:r>
            <a:r>
              <a:rPr lang="ru-RU" sz="8000" dirty="0" smtClean="0">
                <a:latin typeface="+mj-lt"/>
              </a:rPr>
              <a:t>, обр. М. Лисенка); «Ой, на </a:t>
            </a:r>
            <a:r>
              <a:rPr lang="ru-RU" sz="8000" dirty="0" err="1" smtClean="0">
                <a:latin typeface="+mj-lt"/>
              </a:rPr>
              <a:t>горі</a:t>
            </a:r>
            <a:r>
              <a:rPr lang="ru-RU" sz="8000" dirty="0" smtClean="0">
                <a:latin typeface="+mj-lt"/>
              </a:rPr>
              <a:t> жито» (нар. </a:t>
            </a:r>
            <a:r>
              <a:rPr lang="ru-RU" sz="8000" dirty="0" err="1" smtClean="0">
                <a:latin typeface="+mj-lt"/>
              </a:rPr>
              <a:t>мелодія</a:t>
            </a:r>
            <a:r>
              <a:rPr lang="ru-RU" sz="8000" dirty="0" smtClean="0">
                <a:latin typeface="+mj-lt"/>
              </a:rPr>
              <a:t>, обр. К. </a:t>
            </a:r>
            <a:r>
              <a:rPr lang="ru-RU" sz="8000" dirty="0" err="1" smtClean="0">
                <a:latin typeface="+mj-lt"/>
              </a:rPr>
              <a:t>Стеценка</a:t>
            </a:r>
            <a:r>
              <a:rPr lang="ru-RU" sz="8000" dirty="0" smtClean="0">
                <a:latin typeface="+mj-lt"/>
              </a:rPr>
              <a:t>)та </a:t>
            </a:r>
            <a:r>
              <a:rPr lang="ru-RU" sz="8000" dirty="0" err="1" smtClean="0">
                <a:latin typeface="+mj-lt"/>
              </a:rPr>
              <a:t>ін</a:t>
            </a:r>
            <a:r>
              <a:rPr lang="ru-RU" sz="8000" dirty="0" smtClean="0">
                <a:latin typeface="+mj-lt"/>
              </a:rPr>
              <a:t>.</a:t>
            </a:r>
          </a:p>
          <a:p>
            <a:endParaRPr lang="ru-RU" dirty="0"/>
          </a:p>
        </p:txBody>
      </p:sp>
      <p:pic>
        <p:nvPicPr>
          <p:cNvPr id="4098" name="Picture 2" descr="C:\Documents and Settings\Администратор\Рабочий стол\семінари ДНЗ\Матер кращ досв з патр вих ДНЗ м.Мукачева\угорці ДНЗ №8.jpg"/>
          <p:cNvPicPr>
            <a:picLocks noChangeAspect="1" noChangeArrowheads="1"/>
          </p:cNvPicPr>
          <p:nvPr/>
        </p:nvPicPr>
        <p:blipFill>
          <a:blip r:embed="rId2" cstate="print"/>
          <a:srcRect/>
          <a:stretch>
            <a:fillRect/>
          </a:stretch>
        </p:blipFill>
        <p:spPr bwMode="auto">
          <a:xfrm>
            <a:off x="6286512" y="5072074"/>
            <a:ext cx="2585359" cy="18097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1" cy="6858000"/>
          </a:xfrm>
          <a:prstGeom prst="rect">
            <a:avLst/>
          </a:prstGeom>
        </p:spPr>
      </p:pic>
      <p:sp>
        <p:nvSpPr>
          <p:cNvPr id="4" name="Заголовок 3"/>
          <p:cNvSpPr>
            <a:spLocks noGrp="1"/>
          </p:cNvSpPr>
          <p:nvPr>
            <p:ph type="title"/>
          </p:nvPr>
        </p:nvSpPr>
        <p:spPr>
          <a:xfrm>
            <a:off x="914400" y="274638"/>
            <a:ext cx="7772400" cy="778098"/>
          </a:xfrm>
        </p:spPr>
        <p:txBody>
          <a:bodyPr>
            <a:normAutofit fontScale="90000"/>
          </a:bodyPr>
          <a:lstStyle/>
          <a:p>
            <a:r>
              <a:rPr lang="uk-UA" sz="3600" b="1" dirty="0" smtClean="0">
                <a:solidFill>
                  <a:srgbClr val="C00000"/>
                </a:solidFill>
                <a:latin typeface="Georgia" pitchFamily="18" charset="0"/>
              </a:rPr>
              <a:t>      Пісня-гра «Ой </a:t>
            </a:r>
            <a:r>
              <a:rPr lang="uk-UA" sz="3600" b="1" dirty="0">
                <a:solidFill>
                  <a:srgbClr val="C00000"/>
                </a:solidFill>
                <a:latin typeface="Georgia" pitchFamily="18" charset="0"/>
              </a:rPr>
              <a:t>є в лісі калина»</a:t>
            </a:r>
            <a:r>
              <a:rPr lang="ru-RU" sz="1600" dirty="0">
                <a:solidFill>
                  <a:srgbClr val="C00000"/>
                </a:solidFill>
              </a:rPr>
              <a:t/>
            </a:r>
            <a:br>
              <a:rPr lang="ru-RU" sz="1600" dirty="0">
                <a:solidFill>
                  <a:srgbClr val="C00000"/>
                </a:solidFill>
              </a:rPr>
            </a:br>
            <a:endParaRPr lang="ru-RU" sz="1600" dirty="0">
              <a:solidFill>
                <a:srgbClr val="C00000"/>
              </a:solidFill>
              <a:latin typeface="Georgia"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1124744"/>
            <a:ext cx="3456383"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179512" y="4077072"/>
            <a:ext cx="3601042"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Объект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55067" y="908720"/>
            <a:ext cx="3384376" cy="23800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44008" y="3743577"/>
            <a:ext cx="3347864" cy="2510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256349775"/>
      </p:ext>
    </p:extLst>
  </p:cSld>
  <p:clrMapOvr>
    <a:masterClrMapping/>
  </p:clrMapOvr>
  <mc:AlternateContent xmlns:mc="http://schemas.openxmlformats.org/markup-compatibility/2006">
    <mc:Choice xmlns:p14="http://schemas.microsoft.com/office/powerpoint/2010/main" xmlns="" Requires="p14">
      <p:transition spd="slow" p14:dur="1500" advTm="19604">
        <p:split orient="vert"/>
      </p:transition>
    </mc:Choice>
    <mc:Fallback>
      <p:transition spd="slow" advTm="19604">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sz="3100" dirty="0" err="1" smtClean="0"/>
              <a:t>Орієнтовний</a:t>
            </a:r>
            <a:r>
              <a:rPr lang="ru-RU" sz="3100" dirty="0" smtClean="0"/>
              <a:t> </a:t>
            </a:r>
            <a:r>
              <a:rPr lang="ru-RU" sz="3100" dirty="0" err="1" smtClean="0"/>
              <a:t>перелік</a:t>
            </a:r>
            <a:r>
              <a:rPr lang="ru-RU" sz="3100" dirty="0" smtClean="0"/>
              <a:t> </a:t>
            </a:r>
            <a:r>
              <a:rPr lang="ru-RU" sz="3100" dirty="0" err="1" smtClean="0"/>
              <a:t>календарно-обрядових</a:t>
            </a:r>
            <a:r>
              <a:rPr lang="ru-RU" sz="3100" dirty="0" smtClean="0"/>
              <a:t> </a:t>
            </a:r>
            <a:r>
              <a:rPr lang="ru-RU" sz="3100" dirty="0" err="1" smtClean="0"/>
              <a:t>ігор</a:t>
            </a:r>
            <a:r>
              <a:rPr lang="ru-RU" sz="3100" dirty="0" smtClean="0"/>
              <a:t> (на </a:t>
            </a:r>
            <a:r>
              <a:rPr lang="ru-RU" sz="3100" dirty="0" err="1" smtClean="0"/>
              <a:t>прикладі</a:t>
            </a:r>
            <a:r>
              <a:rPr lang="ru-RU" sz="3100" dirty="0" smtClean="0"/>
              <a:t> </a:t>
            </a:r>
            <a:r>
              <a:rPr lang="ru-RU" sz="3100" dirty="0" err="1" smtClean="0"/>
              <a:t>українських</a:t>
            </a:r>
            <a:r>
              <a:rPr lang="ru-RU" sz="3100" dirty="0" smtClean="0"/>
              <a:t> </a:t>
            </a:r>
            <a:r>
              <a:rPr lang="ru-RU" sz="3100" dirty="0" err="1" smtClean="0"/>
              <a:t>календарно-обрядових</a:t>
            </a:r>
            <a:r>
              <a:rPr lang="ru-RU" sz="3100" dirty="0" smtClean="0"/>
              <a:t> </a:t>
            </a:r>
            <a:r>
              <a:rPr lang="ru-RU" sz="3100" dirty="0" err="1" smtClean="0"/>
              <a:t>ігор</a:t>
            </a:r>
            <a:r>
              <a:rPr lang="ru-RU" sz="3100" dirty="0" smtClean="0"/>
              <a:t>)</a:t>
            </a:r>
            <a:r>
              <a:rPr lang="ru-RU" sz="3100" i="1" dirty="0" smtClean="0"/>
              <a:t/>
            </a:r>
            <a:br>
              <a:rPr lang="ru-RU" sz="3100" i="1" dirty="0" smtClean="0"/>
            </a:br>
            <a:endParaRPr lang="ru-RU" dirty="0"/>
          </a:p>
        </p:txBody>
      </p:sp>
      <p:sp>
        <p:nvSpPr>
          <p:cNvPr id="3" name="Місце для вмісту 2"/>
          <p:cNvSpPr>
            <a:spLocks noGrp="1"/>
          </p:cNvSpPr>
          <p:nvPr>
            <p:ph idx="1"/>
          </p:nvPr>
        </p:nvSpPr>
        <p:spPr/>
        <p:txBody>
          <a:bodyPr>
            <a:noAutofit/>
          </a:bodyPr>
          <a:lstStyle/>
          <a:p>
            <a:r>
              <a:rPr lang="ru-RU" sz="2400" b="1" dirty="0" smtClean="0"/>
              <a:t>Веснянки: </a:t>
            </a:r>
            <a:r>
              <a:rPr lang="ru-RU" sz="2400" dirty="0" smtClean="0"/>
              <a:t>«Ой, </a:t>
            </a:r>
            <a:r>
              <a:rPr lang="ru-RU" sz="2400" dirty="0" err="1" smtClean="0"/>
              <a:t>ти</a:t>
            </a:r>
            <a:r>
              <a:rPr lang="ru-RU" sz="2400" dirty="0" smtClean="0"/>
              <a:t> весна, </a:t>
            </a:r>
            <a:r>
              <a:rPr lang="ru-RU" sz="2400" dirty="0" err="1" smtClean="0"/>
              <a:t>ти</a:t>
            </a:r>
            <a:r>
              <a:rPr lang="ru-RU" sz="2400" dirty="0" smtClean="0"/>
              <a:t> весна...», «</a:t>
            </a:r>
            <a:r>
              <a:rPr lang="ru-RU" sz="2400" dirty="0" err="1" smtClean="0"/>
              <a:t>Вийди</a:t>
            </a:r>
            <a:r>
              <a:rPr lang="ru-RU" sz="2400" dirty="0" smtClean="0"/>
              <a:t>, </a:t>
            </a:r>
            <a:r>
              <a:rPr lang="ru-RU" sz="2400" dirty="0" err="1" smtClean="0"/>
              <a:t>вийди</a:t>
            </a:r>
            <a:r>
              <a:rPr lang="ru-RU" sz="2400" dirty="0" smtClean="0"/>
              <a:t>, </a:t>
            </a:r>
            <a:r>
              <a:rPr lang="ru-RU" sz="2400" dirty="0" err="1" smtClean="0"/>
              <a:t>Іванку</a:t>
            </a:r>
            <a:r>
              <a:rPr lang="ru-RU" sz="2400" dirty="0" smtClean="0"/>
              <a:t>...»; </a:t>
            </a:r>
            <a:r>
              <a:rPr lang="ru-RU" sz="2400" dirty="0" err="1" smtClean="0"/>
              <a:t>купальські</a:t>
            </a:r>
            <a:r>
              <a:rPr lang="ru-RU" sz="2400" dirty="0" smtClean="0"/>
              <a:t> </a:t>
            </a:r>
            <a:r>
              <a:rPr lang="ru-RU" sz="2400" dirty="0" err="1" smtClean="0"/>
              <a:t>ігри</a:t>
            </a:r>
            <a:r>
              <a:rPr lang="ru-RU" sz="2400" dirty="0" smtClean="0"/>
              <a:t>: «А ми </a:t>
            </a:r>
            <a:r>
              <a:rPr lang="ru-RU" sz="2400" dirty="0" err="1" smtClean="0"/>
              <a:t>рутоньку</a:t>
            </a:r>
            <a:r>
              <a:rPr lang="ru-RU" sz="2400" dirty="0" smtClean="0"/>
              <a:t> </a:t>
            </a:r>
            <a:r>
              <a:rPr lang="ru-RU" sz="2400" dirty="0" err="1" smtClean="0"/>
              <a:t>посієм</a:t>
            </a:r>
            <a:r>
              <a:rPr lang="ru-RU" sz="2400" dirty="0" smtClean="0"/>
              <a:t>...», «</a:t>
            </a:r>
            <a:r>
              <a:rPr lang="ru-RU" sz="2400" dirty="0" err="1" smtClean="0"/>
              <a:t>Посію</a:t>
            </a:r>
            <a:r>
              <a:rPr lang="ru-RU" sz="2400" dirty="0" smtClean="0"/>
              <a:t> я рожу...»; </a:t>
            </a:r>
          </a:p>
          <a:p>
            <a:r>
              <a:rPr lang="ru-RU" sz="2400" b="1" dirty="0" err="1" smtClean="0"/>
              <a:t>жниварські</a:t>
            </a:r>
            <a:r>
              <a:rPr lang="ru-RU" sz="2400" b="1" dirty="0" smtClean="0"/>
              <a:t> </a:t>
            </a:r>
            <a:r>
              <a:rPr lang="ru-RU" sz="2400" b="1" dirty="0" err="1" smtClean="0"/>
              <a:t>хороводи</a:t>
            </a:r>
            <a:r>
              <a:rPr lang="ru-RU" sz="2400" dirty="0" smtClean="0"/>
              <a:t>: «Жали </a:t>
            </a:r>
            <a:r>
              <a:rPr lang="ru-RU" sz="2400" dirty="0" err="1" smtClean="0"/>
              <a:t>женчики</a:t>
            </a:r>
            <a:r>
              <a:rPr lang="ru-RU" sz="2400" dirty="0" smtClean="0"/>
              <a:t>, </a:t>
            </a:r>
            <a:r>
              <a:rPr lang="ru-RU" sz="2400" dirty="0" err="1" smtClean="0"/>
              <a:t>жали</a:t>
            </a:r>
            <a:r>
              <a:rPr lang="ru-RU" sz="2400" dirty="0" smtClean="0"/>
              <a:t>...», «А </a:t>
            </a:r>
            <a:r>
              <a:rPr lang="ru-RU" sz="2400" dirty="0" err="1" smtClean="0"/>
              <a:t>сонечко</a:t>
            </a:r>
            <a:r>
              <a:rPr lang="ru-RU" sz="2400" dirty="0" smtClean="0"/>
              <a:t> котиться, котиться...», «</a:t>
            </a:r>
            <a:r>
              <a:rPr lang="ru-RU" sz="2400" dirty="0" err="1" smtClean="0"/>
              <a:t>Закотилося</a:t>
            </a:r>
            <a:r>
              <a:rPr lang="ru-RU" sz="2400" dirty="0" smtClean="0"/>
              <a:t> да </a:t>
            </a:r>
            <a:r>
              <a:rPr lang="ru-RU" sz="2400" dirty="0" err="1" smtClean="0"/>
              <a:t>сонечко</a:t>
            </a:r>
            <a:r>
              <a:rPr lang="ru-RU" sz="2400" dirty="0" smtClean="0"/>
              <a:t>...»; </a:t>
            </a:r>
            <a:r>
              <a:rPr lang="ru-RU" sz="2400" b="1" dirty="0" smtClean="0"/>
              <a:t>колядки, </a:t>
            </a:r>
            <a:r>
              <a:rPr lang="ru-RU" sz="2400" b="1" dirty="0" err="1" smtClean="0"/>
              <a:t>щедрівки</a:t>
            </a:r>
            <a:r>
              <a:rPr lang="ru-RU" sz="2400" b="1" dirty="0" smtClean="0"/>
              <a:t>: </a:t>
            </a:r>
            <a:r>
              <a:rPr lang="ru-RU" sz="2400" dirty="0" smtClean="0"/>
              <a:t>«</a:t>
            </a:r>
            <a:r>
              <a:rPr lang="ru-RU" sz="2400" dirty="0" err="1" smtClean="0"/>
              <a:t>Коляд</a:t>
            </a:r>
            <a:r>
              <a:rPr lang="ru-RU" sz="2400" dirty="0" smtClean="0"/>
              <a:t>, </a:t>
            </a:r>
            <a:r>
              <a:rPr lang="ru-RU" sz="2400" dirty="0" err="1" smtClean="0"/>
              <a:t>коляд</a:t>
            </a:r>
            <a:r>
              <a:rPr lang="ru-RU" sz="2400" dirty="0" smtClean="0"/>
              <a:t>, </a:t>
            </a:r>
            <a:r>
              <a:rPr lang="ru-RU" sz="2400" dirty="0" err="1" smtClean="0"/>
              <a:t>колядниця</a:t>
            </a:r>
            <a:r>
              <a:rPr lang="ru-RU" sz="2400" dirty="0" smtClean="0"/>
              <a:t>», «На </a:t>
            </a:r>
            <a:r>
              <a:rPr lang="ru-RU" sz="2400" dirty="0" err="1" smtClean="0"/>
              <a:t>щастя</a:t>
            </a:r>
            <a:r>
              <a:rPr lang="ru-RU" sz="2400" dirty="0" smtClean="0"/>
              <a:t>, </a:t>
            </a:r>
            <a:r>
              <a:rPr lang="ru-RU" sz="2400" dirty="0" err="1" smtClean="0"/>
              <a:t>здоров'я</a:t>
            </a:r>
            <a:r>
              <a:rPr lang="ru-RU" sz="2400" dirty="0" smtClean="0"/>
              <a:t>, </a:t>
            </a:r>
            <a:r>
              <a:rPr lang="ru-RU" sz="2400" dirty="0" err="1" smtClean="0"/>
              <a:t>на</a:t>
            </a:r>
            <a:r>
              <a:rPr lang="ru-RU" sz="2400" dirty="0" smtClean="0"/>
              <a:t> </a:t>
            </a:r>
            <a:r>
              <a:rPr lang="ru-RU" sz="2400" dirty="0" err="1" smtClean="0"/>
              <a:t>новий</a:t>
            </a:r>
            <a:r>
              <a:rPr lang="ru-RU" sz="2400" dirty="0" smtClean="0"/>
              <a:t> </a:t>
            </a:r>
            <a:r>
              <a:rPr lang="ru-RU" sz="2400" dirty="0" err="1" smtClean="0"/>
              <a:t>рік</a:t>
            </a:r>
            <a:r>
              <a:rPr lang="ru-RU" sz="2400" dirty="0" smtClean="0"/>
              <a:t>...» та </a:t>
            </a:r>
            <a:r>
              <a:rPr lang="ru-RU" sz="2400" dirty="0" err="1" smtClean="0"/>
              <a:t>ін</a:t>
            </a:r>
            <a:r>
              <a:rPr lang="ru-RU" sz="2400" dirty="0" smtClean="0"/>
              <a:t>.</a:t>
            </a:r>
          </a:p>
          <a:p>
            <a:r>
              <a:rPr lang="ru-RU" sz="2400" b="1" dirty="0" err="1" smtClean="0"/>
              <a:t>Орієнтовний</a:t>
            </a:r>
            <a:r>
              <a:rPr lang="ru-RU" sz="2400" b="1" dirty="0" smtClean="0"/>
              <a:t> </a:t>
            </a:r>
            <a:r>
              <a:rPr lang="ru-RU" sz="2400" b="1" dirty="0" err="1" smtClean="0"/>
              <a:t>перелік</a:t>
            </a:r>
            <a:r>
              <a:rPr lang="ru-RU" sz="2400" b="1" dirty="0" smtClean="0"/>
              <a:t> </a:t>
            </a:r>
            <a:r>
              <a:rPr lang="ru-RU" sz="2400" b="1" dirty="0" err="1" smtClean="0"/>
              <a:t>хороводних</a:t>
            </a:r>
            <a:r>
              <a:rPr lang="ru-RU" sz="2400" b="1" dirty="0" smtClean="0"/>
              <a:t> </a:t>
            </a:r>
            <a:r>
              <a:rPr lang="ru-RU" sz="2400" b="1" dirty="0" err="1" smtClean="0"/>
              <a:t>і</a:t>
            </a:r>
            <a:r>
              <a:rPr lang="ru-RU" sz="2400" b="1" dirty="0" smtClean="0"/>
              <a:t> </a:t>
            </a:r>
            <a:r>
              <a:rPr lang="ru-RU" sz="2400" b="1" dirty="0" err="1" smtClean="0"/>
              <a:t>орнаментальних</a:t>
            </a:r>
            <a:r>
              <a:rPr lang="ru-RU" sz="2400" b="1" dirty="0" smtClean="0"/>
              <a:t> </a:t>
            </a:r>
            <a:r>
              <a:rPr lang="ru-RU" sz="2400" b="1" dirty="0" err="1" smtClean="0"/>
              <a:t>ігор</a:t>
            </a:r>
            <a:endParaRPr lang="ru-RU" sz="2400" b="1" i="1" dirty="0" smtClean="0"/>
          </a:p>
          <a:p>
            <a:r>
              <a:rPr lang="ru-RU" sz="2400" dirty="0" err="1" smtClean="0"/>
              <a:t>Українські</a:t>
            </a:r>
            <a:r>
              <a:rPr lang="ru-RU" sz="2400" dirty="0" smtClean="0"/>
              <a:t>: «</a:t>
            </a:r>
            <a:r>
              <a:rPr lang="ru-RU" sz="2400" dirty="0" err="1" smtClean="0"/>
              <a:t>Розлилися</a:t>
            </a:r>
            <a:r>
              <a:rPr lang="ru-RU" sz="2400" dirty="0" smtClean="0"/>
              <a:t> води на три броди», «Ой, </a:t>
            </a:r>
            <a:r>
              <a:rPr lang="ru-RU" sz="2400" dirty="0" err="1" smtClean="0"/>
              <a:t>війтеся</a:t>
            </a:r>
            <a:r>
              <a:rPr lang="ru-RU" sz="2400" dirty="0" smtClean="0"/>
              <a:t>, </a:t>
            </a:r>
            <a:r>
              <a:rPr lang="ru-RU" sz="2400" dirty="0" err="1" smtClean="0"/>
              <a:t>огірочки</a:t>
            </a:r>
            <a:r>
              <a:rPr lang="ru-RU" sz="2400" dirty="0" smtClean="0"/>
              <a:t>», «</a:t>
            </a:r>
            <a:r>
              <a:rPr lang="ru-RU" sz="2400" dirty="0" err="1" smtClean="0"/>
              <a:t>Унадився</a:t>
            </a:r>
            <a:r>
              <a:rPr lang="ru-RU" sz="2400" dirty="0" smtClean="0"/>
              <a:t> журавель», «Ой, </a:t>
            </a:r>
            <a:r>
              <a:rPr lang="ru-RU" sz="2400" dirty="0" err="1" smtClean="0"/>
              <a:t>летіла</a:t>
            </a:r>
            <a:r>
              <a:rPr lang="ru-RU" sz="2400" dirty="0" smtClean="0"/>
              <a:t> </a:t>
            </a:r>
            <a:r>
              <a:rPr lang="ru-RU" sz="2400" dirty="0" err="1" smtClean="0"/>
              <a:t>зозуленька</a:t>
            </a:r>
            <a:r>
              <a:rPr lang="ru-RU" sz="2400" dirty="0" smtClean="0"/>
              <a:t>», «</a:t>
            </a:r>
            <a:r>
              <a:rPr lang="ru-RU" sz="2400" dirty="0" err="1" smtClean="0"/>
              <a:t>Вишні-черешні</a:t>
            </a:r>
            <a:r>
              <a:rPr lang="ru-RU" sz="2400" dirty="0" smtClean="0"/>
              <a:t>», «</a:t>
            </a:r>
            <a:r>
              <a:rPr lang="ru-RU" sz="2400" dirty="0" err="1" smtClean="0"/>
              <a:t>Травень</a:t>
            </a:r>
            <a:r>
              <a:rPr lang="ru-RU" sz="2400" dirty="0" smtClean="0"/>
              <a:t>»; «Ой, у </a:t>
            </a:r>
            <a:r>
              <a:rPr lang="ru-RU" sz="2400" dirty="0" err="1" smtClean="0"/>
              <a:t>полі</a:t>
            </a:r>
            <a:r>
              <a:rPr lang="ru-RU" sz="2400" dirty="0" smtClean="0"/>
              <a:t> жито», «</a:t>
            </a:r>
            <a:r>
              <a:rPr lang="ru-RU" sz="2400" dirty="0" err="1" smtClean="0"/>
              <a:t>Біла</a:t>
            </a:r>
            <a:r>
              <a:rPr lang="ru-RU" sz="2400" dirty="0" smtClean="0"/>
              <a:t> </a:t>
            </a:r>
            <a:r>
              <a:rPr lang="ru-RU" sz="2400" dirty="0" err="1" smtClean="0"/>
              <a:t>квочка</a:t>
            </a:r>
            <a:r>
              <a:rPr lang="ru-RU" sz="2400" dirty="0" smtClean="0"/>
              <a:t>», (</a:t>
            </a:r>
            <a:r>
              <a:rPr lang="ru-RU" sz="2400" dirty="0" err="1" smtClean="0"/>
              <a:t>хороводні</a:t>
            </a:r>
            <a:r>
              <a:rPr lang="ru-RU" sz="2400" dirty="0" smtClean="0"/>
              <a:t> </a:t>
            </a:r>
            <a:r>
              <a:rPr lang="ru-RU" sz="2400" dirty="0" err="1" smtClean="0"/>
              <a:t>ігри</a:t>
            </a:r>
            <a:r>
              <a:rPr lang="ru-RU" sz="2400" dirty="0" smtClean="0"/>
              <a:t>) «А-а-а, </a:t>
            </a:r>
            <a:r>
              <a:rPr lang="ru-RU" sz="2400" dirty="0" err="1" smtClean="0"/>
              <a:t>коточок</a:t>
            </a:r>
            <a:r>
              <a:rPr lang="ru-RU" sz="2400" dirty="0" smtClean="0"/>
              <a:t> украв у </a:t>
            </a:r>
            <a:r>
              <a:rPr lang="ru-RU" sz="2400" dirty="0" err="1" smtClean="0"/>
              <a:t>Баби</a:t>
            </a:r>
            <a:r>
              <a:rPr lang="ru-RU" sz="2400" dirty="0" smtClean="0"/>
              <a:t> </a:t>
            </a:r>
            <a:r>
              <a:rPr lang="ru-RU" sz="2400" dirty="0" err="1" smtClean="0"/>
              <a:t>клубочок</a:t>
            </a:r>
            <a:r>
              <a:rPr lang="ru-RU" sz="2400" dirty="0" smtClean="0"/>
              <a:t>»; «Коровай», «</a:t>
            </a:r>
            <a:r>
              <a:rPr lang="ru-RU" sz="2400" dirty="0" err="1" smtClean="0"/>
              <a:t>Подоляночка</a:t>
            </a:r>
            <a:r>
              <a:rPr lang="ru-RU" sz="2400" dirty="0" smtClean="0"/>
              <a:t>»  та </a:t>
            </a:r>
            <a:r>
              <a:rPr lang="ru-RU" sz="2400" dirty="0" err="1" smtClean="0"/>
              <a:t>ін</a:t>
            </a:r>
            <a:r>
              <a:rPr lang="ru-RU" sz="2400" dirty="0" smtClean="0"/>
              <a:t>.</a:t>
            </a:r>
          </a:p>
          <a:p>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normAutofit fontScale="77500" lnSpcReduction="20000"/>
          </a:bodyPr>
          <a:lstStyle/>
          <a:p>
            <a:r>
              <a:rPr lang="uk-UA" b="1" i="1" dirty="0" smtClean="0"/>
              <a:t>Середній дошкільний вік:</a:t>
            </a:r>
            <a:r>
              <a:rPr lang="uk-UA" dirty="0" smtClean="0"/>
              <a:t> «Про Катрусю та цапка», «Мак», «Ой у перепілки», «Качечка», «</a:t>
            </a:r>
            <a:r>
              <a:rPr lang="uk-UA" dirty="0" err="1" smtClean="0"/>
              <a:t>Дрібу</a:t>
            </a:r>
            <a:r>
              <a:rPr lang="uk-UA" dirty="0" smtClean="0"/>
              <a:t>, </a:t>
            </a:r>
            <a:r>
              <a:rPr lang="uk-UA" dirty="0" err="1" smtClean="0"/>
              <a:t>дрібу</a:t>
            </a:r>
            <a:r>
              <a:rPr lang="uk-UA" dirty="0" smtClean="0"/>
              <a:t>, дрібушечки», «Гуси», «Цапок», «Панас», «</a:t>
            </a:r>
            <a:r>
              <a:rPr lang="uk-UA" dirty="0" err="1" smtClean="0"/>
              <a:t>Горобейко</a:t>
            </a:r>
            <a:r>
              <a:rPr lang="uk-UA" dirty="0" smtClean="0"/>
              <a:t>», «Редька», «Регіт», «Птахи», «Літала сорока по зеленім гаю», «Ой вийтеся огірочки», «Ой у полі жито», «Вишні-черешні», «Розлилися води на три броди», «Біла квочка», «</a:t>
            </a:r>
            <a:r>
              <a:rPr lang="uk-UA" dirty="0" err="1" smtClean="0"/>
              <a:t>Цить</a:t>
            </a:r>
            <a:r>
              <a:rPr lang="uk-UA" dirty="0" smtClean="0"/>
              <a:t>, не плач», «Галя по садочку ходила».</a:t>
            </a:r>
            <a:endParaRPr lang="ru-RU" dirty="0" smtClean="0"/>
          </a:p>
          <a:p>
            <a:r>
              <a:rPr lang="uk-UA" dirty="0" smtClean="0"/>
              <a:t>	</a:t>
            </a:r>
            <a:r>
              <a:rPr lang="uk-UA" b="1" i="1" dirty="0" smtClean="0"/>
              <a:t>Старший дошкільний вік:</a:t>
            </a:r>
            <a:r>
              <a:rPr lang="uk-UA" dirty="0" smtClean="0"/>
              <a:t> «Довгоносий журавель», «Подоляночка», «А ми просо сіяли», «Чий вінок кращий?», «Ходить гарбуз по городу», «А ми рутоньку </a:t>
            </a:r>
            <a:r>
              <a:rPr lang="uk-UA" dirty="0" err="1" smtClean="0"/>
              <a:t>посієм</a:t>
            </a:r>
            <a:r>
              <a:rPr lang="uk-UA" dirty="0" smtClean="0"/>
              <a:t>», «Ой жала я, жала», « Ой добраніч, широке поле», «Вийди, </a:t>
            </a:r>
            <a:r>
              <a:rPr lang="uk-UA" dirty="0" err="1" smtClean="0"/>
              <a:t>вийди</a:t>
            </a:r>
            <a:r>
              <a:rPr lang="uk-UA" dirty="0" smtClean="0"/>
              <a:t>, Іванку», «Що ж ти, весно, принесла?», «Перепілка», «Грушка», «звідкіля ти?», «Мак», «На чім стоїш?», «Варена рибка», «Огірочки».</a:t>
            </a:r>
            <a:endParaRPr lang="ru-RU" dirty="0" smtClean="0"/>
          </a:p>
          <a:p>
            <a:endParaRPr lang="ru-RU" dirty="0"/>
          </a:p>
        </p:txBody>
      </p:sp>
      <p:sp>
        <p:nvSpPr>
          <p:cNvPr id="4" name="Заголовок 1"/>
          <p:cNvSpPr>
            <a:spLocks noGrp="1"/>
          </p:cNvSpPr>
          <p:nvPr>
            <p:ph type="title"/>
          </p:nvPr>
        </p:nvSpPr>
        <p:spPr/>
        <p:txBody>
          <a:bodyPr>
            <a:normAutofit/>
          </a:bodyPr>
          <a:lstStyle/>
          <a:p>
            <a:r>
              <a:rPr lang="ru-RU" sz="3100" dirty="0" err="1" smtClean="0"/>
              <a:t>Орієнтовний</a:t>
            </a:r>
            <a:r>
              <a:rPr lang="ru-RU" sz="3100" dirty="0" smtClean="0"/>
              <a:t> </a:t>
            </a:r>
            <a:r>
              <a:rPr lang="ru-RU" sz="3100" dirty="0" err="1" smtClean="0"/>
              <a:t>перелік</a:t>
            </a:r>
            <a:r>
              <a:rPr lang="ru-RU" sz="3100" dirty="0" smtClean="0"/>
              <a:t> </a:t>
            </a:r>
            <a:r>
              <a:rPr lang="ru-RU" sz="3100" dirty="0" err="1" smtClean="0"/>
              <a:t>календарно-обрядових</a:t>
            </a:r>
            <a:r>
              <a:rPr lang="ru-RU" sz="3100" dirty="0" smtClean="0"/>
              <a:t> </a:t>
            </a:r>
            <a:r>
              <a:rPr lang="ru-RU" sz="3100" dirty="0" err="1" smtClean="0"/>
              <a:t>ігор</a:t>
            </a:r>
            <a:r>
              <a:rPr lang="ru-RU" sz="3100" dirty="0" smtClean="0"/>
              <a:t>, </a:t>
            </a:r>
            <a:r>
              <a:rPr lang="ru-RU" sz="3100" dirty="0" err="1" smtClean="0"/>
              <a:t>хороводів</a:t>
            </a:r>
            <a:r>
              <a:rPr lang="ru-RU" sz="3100" dirty="0" smtClean="0"/>
              <a:t>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Календарно-обрядові звичаї та традиції</a:t>
            </a:r>
            <a:endParaRPr lang="ru-RU" dirty="0"/>
          </a:p>
        </p:txBody>
      </p:sp>
      <p:sp>
        <p:nvSpPr>
          <p:cNvPr id="3" name="Місце для вмісту 2"/>
          <p:cNvSpPr>
            <a:spLocks noGrp="1"/>
          </p:cNvSpPr>
          <p:nvPr>
            <p:ph idx="1"/>
          </p:nvPr>
        </p:nvSpPr>
        <p:spPr>
          <a:xfrm>
            <a:off x="571472" y="1600200"/>
            <a:ext cx="8115328" cy="4543444"/>
          </a:xfrm>
        </p:spPr>
        <p:txBody>
          <a:bodyPr>
            <a:normAutofit/>
          </a:bodyPr>
          <a:lstStyle/>
          <a:p>
            <a:r>
              <a:rPr lang="uk-UA" dirty="0" err="1" smtClean="0"/>
              <a:t>Св.Миколай</a:t>
            </a:r>
            <a:r>
              <a:rPr lang="uk-UA" dirty="0" smtClean="0"/>
              <a:t>, </a:t>
            </a:r>
          </a:p>
          <a:p>
            <a:r>
              <a:rPr lang="uk-UA" dirty="0" smtClean="0"/>
              <a:t>Новий рік,</a:t>
            </a:r>
          </a:p>
          <a:p>
            <a:r>
              <a:rPr lang="uk-UA" dirty="0" smtClean="0"/>
              <a:t> Різдвяні свята, </a:t>
            </a:r>
          </a:p>
          <a:p>
            <a:r>
              <a:rPr lang="uk-UA" dirty="0" smtClean="0"/>
              <a:t>Водохреща</a:t>
            </a:r>
            <a:endParaRPr lang="ru-RU" dirty="0" smtClean="0"/>
          </a:p>
          <a:p>
            <a:pPr lvl="0"/>
            <a:endParaRPr lang="uk-UA"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Зимовий цикл свят:</a:t>
            </a:r>
            <a:endParaRPr lang="ru-RU" dirty="0"/>
          </a:p>
        </p:txBody>
      </p:sp>
      <p:sp>
        <p:nvSpPr>
          <p:cNvPr id="4" name="Прямокутник 3"/>
          <p:cNvSpPr/>
          <p:nvPr/>
        </p:nvSpPr>
        <p:spPr>
          <a:xfrm>
            <a:off x="714348" y="1357298"/>
            <a:ext cx="8143932" cy="3477875"/>
          </a:xfrm>
          <a:prstGeom prst="rect">
            <a:avLst/>
          </a:prstGeom>
        </p:spPr>
        <p:txBody>
          <a:bodyPr wrap="square">
            <a:spAutoFit/>
          </a:bodyPr>
          <a:lstStyle/>
          <a:p>
            <a:r>
              <a:rPr lang="uk-UA" sz="2000" dirty="0" smtClean="0"/>
              <a:t>МИКОЛИ – давнє релігійне календарне свято християн. На Закарпатті відомі два Миколи: весняний, або </a:t>
            </a:r>
            <a:r>
              <a:rPr lang="uk-UA" sz="2000" dirty="0" err="1" smtClean="0"/>
              <a:t>ярний</a:t>
            </a:r>
            <a:r>
              <a:rPr lang="uk-UA" sz="2000" dirty="0" smtClean="0"/>
              <a:t> (22 травня за ст. ст.), і зимовий (Зимній) – 19 грудня. У народних віруваннях св. Микола виступає помічником і заступником всіх людей. До зимової дати були приурочені деякі приповідки про погоду та прогнози на майбутній врожай. Угорці, словаки називають це свято «</a:t>
            </a:r>
            <a:r>
              <a:rPr lang="uk-UA" sz="2000" dirty="0" err="1" smtClean="0"/>
              <a:t>Мікулашом</a:t>
            </a:r>
            <a:r>
              <a:rPr lang="uk-UA" sz="2000" dirty="0" smtClean="0"/>
              <a:t>» і святкують з 5-го на 6 грудня. Готуючись до цього свята діти пишуть листи до </a:t>
            </a:r>
            <a:r>
              <a:rPr lang="uk-UA" sz="2000" dirty="0" err="1" smtClean="0"/>
              <a:t>Св.Миколая</a:t>
            </a:r>
            <a:r>
              <a:rPr lang="uk-UA" sz="2000" dirty="0" smtClean="0"/>
              <a:t> із замовленням подарунків, але умовою є робити добрі справи. За повір'ям Св. Миколай розсилає ангелів, які записують у білу книгу добрі справи, а у чорну – погані вчинки і по справам дарує під подушку, або у чобітки замовлені подарунки.  У ці дні починали колядування.</a:t>
            </a:r>
            <a:endParaRPr lang="ru-RU"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858280" cy="1143000"/>
          </a:xfrm>
        </p:spPr>
        <p:txBody>
          <a:bodyPr>
            <a:noAutofit/>
          </a:bodyPr>
          <a:lstStyle/>
          <a:p>
            <a:r>
              <a:rPr lang="ru-RU" sz="3600" dirty="0" err="1" smtClean="0"/>
              <a:t>Підрозділ</a:t>
            </a:r>
            <a:r>
              <a:rPr lang="ru-RU" sz="3600" dirty="0" smtClean="0"/>
              <a:t> «</a:t>
            </a:r>
            <a:r>
              <a:rPr lang="ru-RU" sz="3600" dirty="0" err="1" smtClean="0"/>
              <a:t>Музика</a:t>
            </a:r>
            <a:r>
              <a:rPr lang="ru-RU" sz="3600" dirty="0" smtClean="0"/>
              <a:t> </a:t>
            </a:r>
            <a:r>
              <a:rPr lang="ru-RU" sz="3600" dirty="0" err="1" smtClean="0"/>
              <a:t>народів</a:t>
            </a:r>
            <a:r>
              <a:rPr lang="ru-RU" sz="3600" i="1" dirty="0" smtClean="0"/>
              <a:t> </a:t>
            </a:r>
            <a:r>
              <a:rPr lang="ru-RU" sz="3600" b="1" i="1" dirty="0" err="1" smtClean="0"/>
              <a:t>Закарпаття</a:t>
            </a:r>
            <a:r>
              <a:rPr lang="ru-RU" sz="3600" dirty="0" smtClean="0"/>
              <a:t>»</a:t>
            </a:r>
            <a:r>
              <a:rPr lang="ru-RU" sz="3600" b="1" i="1" dirty="0" smtClean="0"/>
              <a:t/>
            </a:r>
            <a:br>
              <a:rPr lang="ru-RU" sz="3600" b="1" i="1" dirty="0" smtClean="0"/>
            </a:br>
            <a:endParaRPr lang="ru-RU" sz="3600" dirty="0"/>
          </a:p>
        </p:txBody>
      </p:sp>
      <p:sp>
        <p:nvSpPr>
          <p:cNvPr id="3" name="Місце для вмісту 2"/>
          <p:cNvSpPr>
            <a:spLocks noGrp="1"/>
          </p:cNvSpPr>
          <p:nvPr>
            <p:ph idx="1"/>
          </p:nvPr>
        </p:nvSpPr>
        <p:spPr>
          <a:xfrm>
            <a:off x="457200" y="1000108"/>
            <a:ext cx="8229600" cy="5643602"/>
          </a:xfrm>
        </p:spPr>
        <p:txBody>
          <a:bodyPr>
            <a:normAutofit fontScale="62500" lnSpcReduction="20000"/>
          </a:bodyPr>
          <a:lstStyle/>
          <a:p>
            <a:r>
              <a:rPr lang="ru-RU" dirty="0" err="1" smtClean="0"/>
              <a:t>Розвиток</a:t>
            </a:r>
            <a:r>
              <a:rPr lang="ru-RU" dirty="0" smtClean="0"/>
              <a:t> у </a:t>
            </a:r>
            <a:r>
              <a:rPr lang="ru-RU" dirty="0" err="1" smtClean="0"/>
              <a:t>дітей</a:t>
            </a:r>
            <a:r>
              <a:rPr lang="ru-RU" dirty="0" smtClean="0"/>
              <a:t> </a:t>
            </a:r>
            <a:r>
              <a:rPr lang="ru-RU" dirty="0" err="1" smtClean="0"/>
              <a:t>музичних</a:t>
            </a:r>
            <a:r>
              <a:rPr lang="ru-RU" dirty="0" smtClean="0"/>
              <a:t> </a:t>
            </a:r>
            <a:r>
              <a:rPr lang="ru-RU" dirty="0" err="1" smtClean="0"/>
              <a:t>здібностей</a:t>
            </a:r>
            <a:r>
              <a:rPr lang="ru-RU" dirty="0" smtClean="0"/>
              <a:t> </a:t>
            </a:r>
            <a:r>
              <a:rPr lang="ru-RU" dirty="0" err="1" smtClean="0"/>
              <a:t>рекомендується</a:t>
            </a:r>
            <a:r>
              <a:rPr lang="ru-RU" dirty="0" smtClean="0"/>
              <a:t> </a:t>
            </a:r>
            <a:r>
              <a:rPr lang="ru-RU" dirty="0" err="1" smtClean="0"/>
              <a:t>здійснювати</a:t>
            </a:r>
            <a:r>
              <a:rPr lang="ru-RU" dirty="0" smtClean="0"/>
              <a:t>, </a:t>
            </a:r>
            <a:r>
              <a:rPr lang="ru-RU" dirty="0" err="1" smtClean="0"/>
              <a:t>використовуючи</a:t>
            </a:r>
            <a:r>
              <a:rPr lang="ru-RU" dirty="0" smtClean="0"/>
              <a:t> разом </a:t>
            </a:r>
            <a:r>
              <a:rPr lang="ru-RU" dirty="0" err="1" smtClean="0"/>
              <a:t>з</a:t>
            </a:r>
            <a:r>
              <a:rPr lang="ru-RU" dirty="0" smtClean="0"/>
              <a:t> </a:t>
            </a:r>
            <a:r>
              <a:rPr lang="ru-RU" dirty="0" err="1" smtClean="0"/>
              <a:t>класичним</a:t>
            </a:r>
            <a:r>
              <a:rPr lang="ru-RU" dirty="0" smtClean="0"/>
              <a:t> </a:t>
            </a:r>
            <a:r>
              <a:rPr lang="ru-RU" dirty="0" err="1" smtClean="0"/>
              <a:t>і</a:t>
            </a:r>
            <a:r>
              <a:rPr lang="ru-RU" dirty="0" smtClean="0"/>
              <a:t> </a:t>
            </a:r>
            <a:r>
              <a:rPr lang="ru-RU" dirty="0" err="1" smtClean="0"/>
              <a:t>високохудожнім</a:t>
            </a:r>
            <a:r>
              <a:rPr lang="ru-RU" dirty="0" smtClean="0"/>
              <a:t> </a:t>
            </a:r>
            <a:r>
              <a:rPr lang="ru-RU" dirty="0" err="1" smtClean="0"/>
              <a:t>сучасним</a:t>
            </a:r>
            <a:r>
              <a:rPr lang="ru-RU" dirty="0" smtClean="0"/>
              <a:t> </a:t>
            </a:r>
            <a:r>
              <a:rPr lang="ru-RU" dirty="0" err="1" smtClean="0"/>
              <a:t>музичним</a:t>
            </a:r>
            <a:r>
              <a:rPr lang="ru-RU" dirty="0" smtClean="0"/>
              <a:t> репертуаром </a:t>
            </a:r>
            <a:r>
              <a:rPr lang="ru-RU" dirty="0" err="1" smtClean="0"/>
              <a:t>фольклорні</a:t>
            </a:r>
            <a:r>
              <a:rPr lang="ru-RU" dirty="0" smtClean="0"/>
              <a:t> твори </a:t>
            </a:r>
            <a:r>
              <a:rPr lang="ru-RU" dirty="0" err="1" smtClean="0"/>
              <a:t>закарпатців</a:t>
            </a:r>
            <a:r>
              <a:rPr lang="ru-RU" dirty="0" smtClean="0"/>
              <a:t> </a:t>
            </a:r>
            <a:r>
              <a:rPr lang="ru-RU" dirty="0" err="1" smtClean="0"/>
              <a:t>і</a:t>
            </a:r>
            <a:r>
              <a:rPr lang="ru-RU" dirty="0" smtClean="0"/>
              <a:t> </a:t>
            </a:r>
            <a:r>
              <a:rPr lang="ru-RU" dirty="0" err="1" smtClean="0"/>
              <a:t>твори</a:t>
            </a:r>
            <a:r>
              <a:rPr lang="ru-RU" dirty="0" smtClean="0"/>
              <a:t> </a:t>
            </a:r>
            <a:r>
              <a:rPr lang="ru-RU" dirty="0" err="1" smtClean="0"/>
              <a:t>закарпатських</a:t>
            </a:r>
            <a:r>
              <a:rPr lang="ru-RU" dirty="0" smtClean="0"/>
              <a:t> </a:t>
            </a:r>
            <a:r>
              <a:rPr lang="ru-RU" dirty="0" err="1" smtClean="0"/>
              <a:t>сучасних</a:t>
            </a:r>
            <a:r>
              <a:rPr lang="ru-RU" dirty="0" smtClean="0"/>
              <a:t> </a:t>
            </a:r>
            <a:r>
              <a:rPr lang="ru-RU" dirty="0" err="1" smtClean="0"/>
              <a:t>авторів</a:t>
            </a:r>
            <a:r>
              <a:rPr lang="ru-RU" dirty="0" smtClean="0"/>
              <a:t>.</a:t>
            </a:r>
          </a:p>
          <a:p>
            <a:r>
              <a:rPr lang="ru-RU" b="1" dirty="0" smtClean="0"/>
              <a:t>Для </a:t>
            </a:r>
            <a:r>
              <a:rPr lang="ru-RU" b="1" dirty="0" err="1" smtClean="0"/>
              <a:t>ознайомлення</a:t>
            </a:r>
            <a:r>
              <a:rPr lang="ru-RU" b="1" dirty="0" smtClean="0"/>
              <a:t> </a:t>
            </a:r>
            <a:r>
              <a:rPr lang="ru-RU" b="1" dirty="0" err="1" smtClean="0"/>
              <a:t>з</a:t>
            </a:r>
            <a:r>
              <a:rPr lang="ru-RU" b="1" dirty="0" smtClean="0"/>
              <a:t> </a:t>
            </a:r>
            <a:r>
              <a:rPr lang="ru-RU" b="1" dirty="0" err="1" smtClean="0"/>
              <a:t>народними</a:t>
            </a:r>
            <a:r>
              <a:rPr lang="ru-RU" b="1" dirty="0" smtClean="0"/>
              <a:t> </a:t>
            </a:r>
            <a:r>
              <a:rPr lang="ru-RU" b="1" dirty="0" err="1" smtClean="0"/>
              <a:t>музичними</a:t>
            </a:r>
            <a:r>
              <a:rPr lang="ru-RU" b="1" dirty="0" smtClean="0"/>
              <a:t> </a:t>
            </a:r>
            <a:r>
              <a:rPr lang="ru-RU" b="1" dirty="0" err="1" smtClean="0"/>
              <a:t>інструментами</a:t>
            </a:r>
            <a:r>
              <a:rPr lang="ru-RU" b="1" dirty="0" smtClean="0"/>
              <a:t> </a:t>
            </a:r>
            <a:r>
              <a:rPr lang="ru-RU" b="1" dirty="0" err="1" smtClean="0"/>
              <a:t>можна</a:t>
            </a:r>
            <a:r>
              <a:rPr lang="ru-RU" b="1" dirty="0" smtClean="0"/>
              <a:t> </a:t>
            </a:r>
            <a:r>
              <a:rPr lang="ru-RU" b="1" dirty="0" err="1" smtClean="0"/>
              <a:t>рекомендувати</a:t>
            </a:r>
            <a:r>
              <a:rPr lang="ru-RU" b="1" dirty="0" smtClean="0"/>
              <a:t> </a:t>
            </a:r>
            <a:r>
              <a:rPr lang="ru-RU" b="1" dirty="0" err="1" smtClean="0"/>
              <a:t>такі</a:t>
            </a:r>
            <a:r>
              <a:rPr lang="ru-RU" dirty="0" smtClean="0"/>
              <a:t>: </a:t>
            </a:r>
            <a:r>
              <a:rPr lang="ru-RU" dirty="0" err="1" smtClean="0"/>
              <a:t>трембіта</a:t>
            </a:r>
            <a:r>
              <a:rPr lang="ru-RU" dirty="0" smtClean="0"/>
              <a:t>, скрипка, </a:t>
            </a:r>
            <a:r>
              <a:rPr lang="ru-RU" dirty="0" err="1" smtClean="0"/>
              <a:t>цимбали</a:t>
            </a:r>
            <a:r>
              <a:rPr lang="ru-RU" dirty="0" smtClean="0"/>
              <a:t> та </a:t>
            </a:r>
            <a:r>
              <a:rPr lang="ru-RU" dirty="0" err="1" smtClean="0"/>
              <a:t>ін</a:t>
            </a:r>
            <a:r>
              <a:rPr lang="ru-RU" dirty="0" smtClean="0"/>
              <a:t>.</a:t>
            </a:r>
          </a:p>
          <a:p>
            <a:r>
              <a:rPr lang="ru-RU" dirty="0" smtClean="0"/>
              <a:t>З </a:t>
            </a:r>
            <a:r>
              <a:rPr lang="ru-RU" dirty="0" err="1" smtClean="0"/>
              <a:t>характерними</a:t>
            </a:r>
            <a:r>
              <a:rPr lang="ru-RU" dirty="0" smtClean="0"/>
              <a:t> </a:t>
            </a:r>
            <a:r>
              <a:rPr lang="ru-RU" dirty="0" err="1" smtClean="0"/>
              <a:t>особливостями</a:t>
            </a:r>
            <a:r>
              <a:rPr lang="ru-RU" dirty="0" smtClean="0"/>
              <a:t> </a:t>
            </a:r>
            <a:r>
              <a:rPr lang="ru-RU" dirty="0" err="1" smtClean="0"/>
              <a:t>традицій</a:t>
            </a:r>
            <a:r>
              <a:rPr lang="ru-RU" dirty="0" smtClean="0"/>
              <a:t> </a:t>
            </a:r>
            <a:r>
              <a:rPr lang="ru-RU" dirty="0" err="1" smtClean="0"/>
              <a:t>і</a:t>
            </a:r>
            <a:r>
              <a:rPr lang="ru-RU" dirty="0" smtClean="0"/>
              <a:t> </a:t>
            </a:r>
            <a:r>
              <a:rPr lang="ru-RU" dirty="0" err="1" smtClean="0"/>
              <a:t>звичаїв</a:t>
            </a:r>
            <a:r>
              <a:rPr lang="ru-RU" dirty="0" smtClean="0"/>
              <a:t> людей, </a:t>
            </a:r>
            <a:r>
              <a:rPr lang="ru-RU" dirty="0" err="1" smtClean="0"/>
              <a:t>що</a:t>
            </a:r>
            <a:r>
              <a:rPr lang="ru-RU" dirty="0" smtClean="0"/>
              <a:t> </a:t>
            </a:r>
            <a:r>
              <a:rPr lang="ru-RU" dirty="0" err="1" smtClean="0"/>
              <a:t>мешкають</a:t>
            </a:r>
            <a:r>
              <a:rPr lang="ru-RU" dirty="0" smtClean="0"/>
              <a:t> на </a:t>
            </a:r>
            <a:r>
              <a:rPr lang="ru-RU" dirty="0" err="1" smtClean="0"/>
              <a:t>Закарпатті</a:t>
            </a:r>
            <a:r>
              <a:rPr lang="ru-RU" dirty="0" smtClean="0"/>
              <a:t>, </a:t>
            </a:r>
            <a:r>
              <a:rPr lang="ru-RU" dirty="0" err="1" smtClean="0"/>
              <a:t>доцільно</a:t>
            </a:r>
            <a:r>
              <a:rPr lang="ru-RU" dirty="0" smtClean="0"/>
              <a:t> </a:t>
            </a:r>
            <a:r>
              <a:rPr lang="ru-RU" dirty="0" err="1" smtClean="0"/>
              <a:t>знайомити</a:t>
            </a:r>
            <a:r>
              <a:rPr lang="ru-RU" dirty="0" smtClean="0"/>
              <a:t> </a:t>
            </a:r>
            <a:r>
              <a:rPr lang="ru-RU" dirty="0" err="1" smtClean="0"/>
              <a:t>дітей</a:t>
            </a:r>
            <a:r>
              <a:rPr lang="ru-RU" dirty="0" smtClean="0"/>
              <a:t> </a:t>
            </a:r>
            <a:r>
              <a:rPr lang="ru-RU" dirty="0" err="1" smtClean="0"/>
              <a:t>на</a:t>
            </a:r>
            <a:r>
              <a:rPr lang="ru-RU" dirty="0" smtClean="0"/>
              <a:t> </a:t>
            </a:r>
            <a:r>
              <a:rPr lang="ru-RU" dirty="0" err="1" smtClean="0"/>
              <a:t>святкових</a:t>
            </a:r>
            <a:r>
              <a:rPr lang="ru-RU" dirty="0" smtClean="0"/>
              <a:t> заходах </a:t>
            </a:r>
            <a:r>
              <a:rPr lang="ru-RU" dirty="0" err="1" smtClean="0"/>
              <a:t>і</a:t>
            </a:r>
            <a:r>
              <a:rPr lang="ru-RU" dirty="0" smtClean="0"/>
              <a:t> </a:t>
            </a:r>
            <a:r>
              <a:rPr lang="ru-RU" dirty="0" err="1" smtClean="0"/>
              <a:t>під</a:t>
            </a:r>
            <a:r>
              <a:rPr lang="ru-RU" dirty="0" smtClean="0"/>
              <a:t> час </a:t>
            </a:r>
            <a:r>
              <a:rPr lang="ru-RU" dirty="0" err="1" smtClean="0"/>
              <a:t>розваг</a:t>
            </a:r>
            <a:r>
              <a:rPr lang="ru-RU" dirty="0" smtClean="0"/>
              <a:t>. </a:t>
            </a:r>
            <a:r>
              <a:rPr lang="ru-RU" dirty="0" err="1" smtClean="0"/>
              <a:t>Дітям</a:t>
            </a:r>
            <a:r>
              <a:rPr lang="ru-RU" dirty="0" smtClean="0"/>
              <a:t> </a:t>
            </a:r>
            <a:r>
              <a:rPr lang="ru-RU" dirty="0" err="1" smtClean="0"/>
              <a:t>необхідно</a:t>
            </a:r>
            <a:r>
              <a:rPr lang="ru-RU" dirty="0" smtClean="0"/>
              <a:t> </a:t>
            </a:r>
            <a:r>
              <a:rPr lang="ru-RU" dirty="0" err="1" smtClean="0"/>
              <a:t>дати</a:t>
            </a:r>
            <a:r>
              <a:rPr lang="ru-RU" dirty="0" smtClean="0"/>
              <a:t> </a:t>
            </a:r>
            <a:r>
              <a:rPr lang="ru-RU" dirty="0" err="1" smtClean="0"/>
              <a:t>загальне</a:t>
            </a:r>
            <a:r>
              <a:rPr lang="ru-RU" dirty="0" smtClean="0"/>
              <a:t> </a:t>
            </a:r>
            <a:r>
              <a:rPr lang="ru-RU" dirty="0" err="1" smtClean="0"/>
              <a:t>уявлення</a:t>
            </a:r>
            <a:r>
              <a:rPr lang="ru-RU" dirty="0" smtClean="0"/>
              <a:t> про свята, </a:t>
            </a:r>
            <a:r>
              <a:rPr lang="ru-RU" dirty="0" err="1" smtClean="0"/>
              <a:t>наприклад</a:t>
            </a:r>
            <a:r>
              <a:rPr lang="ru-RU" dirty="0" smtClean="0"/>
              <a:t>, як </a:t>
            </a:r>
            <a:r>
              <a:rPr lang="ru-RU" dirty="0" err="1" smtClean="0"/>
              <a:t>і</a:t>
            </a:r>
            <a:r>
              <a:rPr lang="ru-RU" dirty="0" smtClean="0"/>
              <a:t> коли вони </a:t>
            </a:r>
            <a:r>
              <a:rPr lang="ru-RU" dirty="0" err="1" smtClean="0"/>
              <a:t>прийшли</a:t>
            </a:r>
            <a:r>
              <a:rPr lang="ru-RU" dirty="0" smtClean="0"/>
              <a:t> до людей, </a:t>
            </a:r>
            <a:r>
              <a:rPr lang="ru-RU" dirty="0" err="1" smtClean="0"/>
              <a:t>з</a:t>
            </a:r>
            <a:r>
              <a:rPr lang="ru-RU" dirty="0" smtClean="0"/>
              <a:t> </a:t>
            </a:r>
            <a:r>
              <a:rPr lang="ru-RU" dirty="0" err="1" smtClean="0"/>
              <a:t>чим</a:t>
            </a:r>
            <a:r>
              <a:rPr lang="ru-RU" dirty="0" smtClean="0"/>
              <a:t> вони </a:t>
            </a:r>
            <a:r>
              <a:rPr lang="ru-RU" dirty="0" err="1" smtClean="0"/>
              <a:t>були</a:t>
            </a:r>
            <a:r>
              <a:rPr lang="ru-RU" dirty="0" smtClean="0"/>
              <a:t> </a:t>
            </a:r>
            <a:r>
              <a:rPr lang="ru-RU" dirty="0" err="1" smtClean="0"/>
              <a:t>пов'язані</a:t>
            </a:r>
            <a:r>
              <a:rPr lang="ru-RU" dirty="0" smtClean="0"/>
              <a:t>, про </a:t>
            </a:r>
            <a:r>
              <a:rPr lang="ru-RU" dirty="0" err="1" smtClean="0"/>
              <a:t>різноманітність</a:t>
            </a:r>
            <a:r>
              <a:rPr lang="ru-RU" dirty="0" smtClean="0"/>
              <a:t> свят.</a:t>
            </a:r>
          </a:p>
          <a:p>
            <a:r>
              <a:rPr lang="ru-RU" dirty="0" smtClean="0"/>
              <a:t>У </a:t>
            </a:r>
            <a:r>
              <a:rPr lang="ru-RU" dirty="0" err="1" smtClean="0"/>
              <a:t>дитячому</a:t>
            </a:r>
            <a:r>
              <a:rPr lang="ru-RU" dirty="0" smtClean="0"/>
              <a:t> садку </a:t>
            </a:r>
            <a:r>
              <a:rPr lang="ru-RU" dirty="0" err="1" smtClean="0"/>
              <a:t>рекомендується</a:t>
            </a:r>
            <a:r>
              <a:rPr lang="ru-RU" dirty="0" smtClean="0"/>
              <a:t> </a:t>
            </a:r>
            <a:r>
              <a:rPr lang="ru-RU" dirty="0" err="1" smtClean="0"/>
              <a:t>проводити</a:t>
            </a:r>
            <a:r>
              <a:rPr lang="ru-RU" dirty="0" smtClean="0"/>
              <a:t> </a:t>
            </a:r>
            <a:r>
              <a:rPr lang="ru-RU" dirty="0" err="1" smtClean="0"/>
              <a:t>святкові</a:t>
            </a:r>
            <a:r>
              <a:rPr lang="ru-RU" dirty="0" smtClean="0"/>
              <a:t> заходи за сезонами року: </a:t>
            </a:r>
            <a:r>
              <a:rPr lang="ru-RU" dirty="0" err="1" smtClean="0"/>
              <a:t>осінній</a:t>
            </a:r>
            <a:r>
              <a:rPr lang="ru-RU" dirty="0" smtClean="0"/>
              <a:t>, зимовий, </a:t>
            </a:r>
            <a:r>
              <a:rPr lang="ru-RU" dirty="0" err="1" smtClean="0"/>
              <a:t>весняний</a:t>
            </a:r>
            <a:r>
              <a:rPr lang="ru-RU" dirty="0" smtClean="0"/>
              <a:t> </a:t>
            </a:r>
            <a:r>
              <a:rPr lang="ru-RU" dirty="0" err="1" smtClean="0"/>
              <a:t>і</a:t>
            </a:r>
            <a:r>
              <a:rPr lang="ru-RU" dirty="0" smtClean="0"/>
              <a:t> </a:t>
            </a:r>
            <a:r>
              <a:rPr lang="ru-RU" dirty="0" err="1" smtClean="0"/>
              <a:t>літній</a:t>
            </a:r>
            <a:r>
              <a:rPr lang="ru-RU" dirty="0" smtClean="0"/>
              <a:t>. У </a:t>
            </a:r>
            <a:r>
              <a:rPr lang="ru-RU" dirty="0" err="1" smtClean="0"/>
              <a:t>зміст</a:t>
            </a:r>
            <a:r>
              <a:rPr lang="ru-RU" dirty="0" smtClean="0"/>
              <a:t> </a:t>
            </a:r>
            <a:r>
              <a:rPr lang="ru-RU" dirty="0" err="1" smtClean="0"/>
              <a:t>сценаріїв</a:t>
            </a:r>
            <a:r>
              <a:rPr lang="ru-RU" dirty="0" smtClean="0"/>
              <a:t> </a:t>
            </a:r>
            <a:r>
              <a:rPr lang="ru-RU" dirty="0" err="1" smtClean="0"/>
              <a:t>можна</a:t>
            </a:r>
            <a:r>
              <a:rPr lang="ru-RU" dirty="0" smtClean="0"/>
              <a:t> </a:t>
            </a:r>
            <a:r>
              <a:rPr lang="ru-RU" dirty="0" err="1" smtClean="0"/>
              <a:t>вводити</a:t>
            </a:r>
            <a:r>
              <a:rPr lang="ru-RU" dirty="0" smtClean="0"/>
              <a:t> </a:t>
            </a:r>
            <a:r>
              <a:rPr lang="ru-RU" dirty="0" err="1" smtClean="0"/>
              <a:t>фольклорний</a:t>
            </a:r>
            <a:r>
              <a:rPr lang="ru-RU" dirty="0" smtClean="0"/>
              <a:t> </a:t>
            </a:r>
            <a:r>
              <a:rPr lang="ru-RU" dirty="0" err="1" smtClean="0"/>
              <a:t>матеріал</a:t>
            </a:r>
            <a:r>
              <a:rPr lang="ru-RU" dirty="0" smtClean="0"/>
              <a:t> </a:t>
            </a:r>
            <a:r>
              <a:rPr lang="ru-RU" dirty="0" err="1" smtClean="0"/>
              <a:t>рідною</a:t>
            </a:r>
            <a:r>
              <a:rPr lang="ru-RU" dirty="0" smtClean="0"/>
              <a:t> </a:t>
            </a:r>
            <a:r>
              <a:rPr lang="ru-RU" dirty="0" err="1" smtClean="0"/>
              <a:t>мовою</a:t>
            </a:r>
            <a:r>
              <a:rPr lang="ru-RU" dirty="0" smtClean="0"/>
              <a:t> </a:t>
            </a:r>
            <a:r>
              <a:rPr lang="ru-RU" dirty="0" err="1" smtClean="0"/>
              <a:t>й</a:t>
            </a:r>
            <a:r>
              <a:rPr lang="ru-RU" dirty="0" smtClean="0"/>
              <a:t> «</a:t>
            </a:r>
            <a:r>
              <a:rPr lang="ru-RU" dirty="0" err="1" smtClean="0"/>
              <a:t>мовою</a:t>
            </a:r>
            <a:r>
              <a:rPr lang="ru-RU" dirty="0" smtClean="0"/>
              <a:t> </a:t>
            </a:r>
            <a:r>
              <a:rPr lang="ru-RU" dirty="0" err="1" smtClean="0"/>
              <a:t>сусіда</a:t>
            </a:r>
            <a:r>
              <a:rPr lang="ru-RU" dirty="0" smtClean="0"/>
              <a:t>».</a:t>
            </a:r>
          </a:p>
          <a:p>
            <a:r>
              <a:rPr lang="ru-RU" dirty="0" err="1" smtClean="0"/>
              <a:t>Вечори</a:t>
            </a:r>
            <a:r>
              <a:rPr lang="ru-RU" dirty="0" smtClean="0"/>
              <a:t> </a:t>
            </a:r>
            <a:r>
              <a:rPr lang="ru-RU" dirty="0" err="1" smtClean="0"/>
              <a:t>розваг</a:t>
            </a:r>
            <a:r>
              <a:rPr lang="ru-RU" dirty="0" smtClean="0"/>
              <a:t> для </a:t>
            </a:r>
            <a:r>
              <a:rPr lang="ru-RU" dirty="0" err="1" smtClean="0"/>
              <a:t>дітей</a:t>
            </a:r>
            <a:r>
              <a:rPr lang="ru-RU" dirty="0" smtClean="0"/>
              <a:t> </a:t>
            </a:r>
            <a:r>
              <a:rPr lang="ru-RU" dirty="0" err="1" smtClean="0"/>
              <a:t>можуть</a:t>
            </a:r>
            <a:r>
              <a:rPr lang="ru-RU" dirty="0" smtClean="0"/>
              <a:t> бути </a:t>
            </a:r>
            <a:r>
              <a:rPr lang="ru-RU" dirty="0" err="1" smtClean="0"/>
              <a:t>присвячені</a:t>
            </a:r>
            <a:r>
              <a:rPr lang="ru-RU" dirty="0" smtClean="0"/>
              <a:t> </a:t>
            </a:r>
            <a:r>
              <a:rPr lang="ru-RU" dirty="0" err="1" smtClean="0"/>
              <a:t>національним</a:t>
            </a:r>
            <a:r>
              <a:rPr lang="ru-RU" dirty="0" smtClean="0"/>
              <a:t> </a:t>
            </a:r>
            <a:r>
              <a:rPr lang="ru-RU" dirty="0" err="1" smtClean="0"/>
              <a:t>святам</a:t>
            </a:r>
            <a:r>
              <a:rPr lang="ru-RU" dirty="0" smtClean="0"/>
              <a:t>, </a:t>
            </a:r>
            <a:r>
              <a:rPr lang="ru-RU" dirty="0" err="1" smtClean="0"/>
              <a:t>проведеним</a:t>
            </a:r>
            <a:r>
              <a:rPr lang="ru-RU" dirty="0" smtClean="0"/>
              <a:t> у </a:t>
            </a:r>
            <a:r>
              <a:rPr lang="ru-RU" dirty="0" err="1" smtClean="0"/>
              <a:t>доступній</a:t>
            </a:r>
            <a:r>
              <a:rPr lang="ru-RU" dirty="0" smtClean="0"/>
              <a:t> для </a:t>
            </a:r>
            <a:r>
              <a:rPr lang="ru-RU" dirty="0" err="1" smtClean="0"/>
              <a:t>дітей</a:t>
            </a:r>
            <a:r>
              <a:rPr lang="ru-RU" dirty="0" smtClean="0"/>
              <a:t> </a:t>
            </a:r>
            <a:r>
              <a:rPr lang="ru-RU" dirty="0" err="1" smtClean="0"/>
              <a:t>формі</a:t>
            </a:r>
            <a:r>
              <a:rPr lang="ru-RU" dirty="0" smtClean="0"/>
              <a:t>. </a:t>
            </a:r>
            <a:r>
              <a:rPr lang="ru-RU" dirty="0" err="1" smtClean="0"/>
              <a:t>Дітей</a:t>
            </a:r>
            <a:r>
              <a:rPr lang="ru-RU" dirty="0" smtClean="0"/>
              <a:t> </a:t>
            </a:r>
            <a:r>
              <a:rPr lang="ru-RU" dirty="0" err="1" smtClean="0"/>
              <a:t>дошкільного</a:t>
            </a:r>
            <a:r>
              <a:rPr lang="ru-RU" dirty="0" smtClean="0"/>
              <a:t> </a:t>
            </a:r>
            <a:r>
              <a:rPr lang="ru-RU" dirty="0" err="1" smtClean="0"/>
              <a:t>віку</a:t>
            </a:r>
            <a:r>
              <a:rPr lang="ru-RU" dirty="0" smtClean="0"/>
              <a:t> </a:t>
            </a:r>
            <a:r>
              <a:rPr lang="ru-RU" dirty="0" err="1" smtClean="0"/>
              <a:t>рекомендується</a:t>
            </a:r>
            <a:r>
              <a:rPr lang="ru-RU" dirty="0" smtClean="0"/>
              <a:t> </a:t>
            </a:r>
            <a:r>
              <a:rPr lang="ru-RU" dirty="0" err="1" smtClean="0"/>
              <a:t>знайомити</a:t>
            </a:r>
            <a:r>
              <a:rPr lang="ru-RU" dirty="0" smtClean="0"/>
              <a:t> </a:t>
            </a:r>
            <a:r>
              <a:rPr lang="ru-RU" dirty="0" err="1" smtClean="0"/>
              <a:t>з</a:t>
            </a:r>
            <a:r>
              <a:rPr lang="ru-RU" dirty="0" smtClean="0"/>
              <a:t> </a:t>
            </a:r>
            <a:r>
              <a:rPr lang="ru-RU" dirty="0" err="1" smtClean="0"/>
              <a:t>найбільш</a:t>
            </a:r>
            <a:r>
              <a:rPr lang="ru-RU" dirty="0" smtClean="0"/>
              <a:t> </a:t>
            </a:r>
            <a:r>
              <a:rPr lang="ru-RU" dirty="0" err="1" smtClean="0"/>
              <a:t>відомими</a:t>
            </a:r>
            <a:r>
              <a:rPr lang="ru-RU" dirty="0" smtClean="0"/>
              <a:t> </a:t>
            </a:r>
            <a:r>
              <a:rPr lang="ru-RU" dirty="0" err="1" smtClean="0"/>
              <a:t>і</a:t>
            </a:r>
            <a:r>
              <a:rPr lang="ru-RU" dirty="0" smtClean="0"/>
              <a:t> </a:t>
            </a:r>
            <a:r>
              <a:rPr lang="ru-RU" dirty="0" err="1" smtClean="0"/>
              <a:t>значущими</a:t>
            </a:r>
            <a:r>
              <a:rPr lang="ru-RU" dirty="0" smtClean="0"/>
              <a:t> </a:t>
            </a:r>
            <a:r>
              <a:rPr lang="ru-RU" dirty="0" err="1" smtClean="0"/>
              <a:t>святами</a:t>
            </a:r>
            <a:r>
              <a:rPr lang="ru-RU" dirty="0" smtClean="0"/>
              <a:t> людей, </a:t>
            </a:r>
            <a:r>
              <a:rPr lang="ru-RU" dirty="0" err="1" smtClean="0"/>
              <a:t>які</a:t>
            </a:r>
            <a:r>
              <a:rPr lang="ru-RU" dirty="0" smtClean="0"/>
              <a:t> </a:t>
            </a:r>
            <a:r>
              <a:rPr lang="ru-RU" dirty="0" err="1" smtClean="0"/>
              <a:t>живуть</a:t>
            </a:r>
            <a:r>
              <a:rPr lang="ru-RU" dirty="0" smtClean="0"/>
              <a:t> на </a:t>
            </a:r>
            <a:r>
              <a:rPr lang="ru-RU" dirty="0" err="1" smtClean="0"/>
              <a:t>Закарпатті</a:t>
            </a:r>
            <a:r>
              <a:rPr lang="ru-RU" dirty="0" smtClean="0"/>
              <a:t>.                 </a:t>
            </a:r>
            <a:endParaRPr lang="ru-RU"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Зимовий цикл свят та обрядів:</a:t>
            </a:r>
            <a:endParaRPr lang="ru-RU" dirty="0"/>
          </a:p>
        </p:txBody>
      </p:sp>
      <p:sp>
        <p:nvSpPr>
          <p:cNvPr id="3" name="Місце для вмісту 2"/>
          <p:cNvSpPr>
            <a:spLocks noGrp="1"/>
          </p:cNvSpPr>
          <p:nvPr>
            <p:ph idx="1"/>
          </p:nvPr>
        </p:nvSpPr>
        <p:spPr>
          <a:xfrm>
            <a:off x="357158" y="1214422"/>
            <a:ext cx="8643998" cy="5786478"/>
          </a:xfrm>
        </p:spPr>
        <p:txBody>
          <a:bodyPr>
            <a:noAutofit/>
          </a:bodyPr>
          <a:lstStyle/>
          <a:p>
            <a:r>
              <a:rPr lang="uk-UA" sz="1800" b="1" dirty="0" smtClean="0"/>
              <a:t>КОЛЯДУВАННЯ</a:t>
            </a:r>
            <a:r>
              <a:rPr lang="uk-UA" sz="1800" dirty="0" smtClean="0"/>
              <a:t> – давній звичай зимових різдвяних обходів із виконанням </a:t>
            </a:r>
            <a:r>
              <a:rPr lang="uk-UA" sz="1800" dirty="0" err="1" smtClean="0"/>
              <a:t>величально-поздоровчих</a:t>
            </a:r>
            <a:r>
              <a:rPr lang="uk-UA" sz="1800" dirty="0" smtClean="0"/>
              <a:t> пісень (колядок) і речитативних формул (</a:t>
            </a:r>
            <a:r>
              <a:rPr lang="uk-UA" sz="1800" dirty="0" err="1" smtClean="0"/>
              <a:t>вінчувань</a:t>
            </a:r>
            <a:r>
              <a:rPr lang="uk-UA" sz="1800" dirty="0" smtClean="0"/>
              <a:t>). Група чоловіків, неодруженої молоді, дітей заходила на подвір'я кожної хати, славила господарів, бажала їм здоров'я, щастя, щедрого врожаю, достатку, за що отримувала певну винагороду. В основі цих обходів лежала магічна ідея "першого дня", згідно з якою побажання, висловлені на новорічні святки, мали стати реальністю. </a:t>
            </a:r>
          </a:p>
          <a:p>
            <a:r>
              <a:rPr lang="uk-UA" sz="1800" dirty="0" smtClean="0"/>
              <a:t>Звичай колядування, як і щедрування, відігравав важливу роль у розвитку народної музично-пісенної творчості. Новорічні наспіви виконувалися колективами (співочими ватагами, гуртами) різного складу, парубочими, дівочими, дитячими, старшого віку. Це визначало певні особливості їхньої мелодики, ритму й навіть змісту. Дитяче колядування мало спрощену форму – в основному це прохання винагороди. </a:t>
            </a:r>
            <a:endParaRPr lang="ru-RU" sz="1800" dirty="0" smtClean="0"/>
          </a:p>
          <a:p>
            <a:r>
              <a:rPr lang="uk-UA" sz="1800" b="1" dirty="0" smtClean="0"/>
              <a:t>ЗІРКА </a:t>
            </a:r>
            <a:r>
              <a:rPr lang="uk-UA" sz="1800" dirty="0" smtClean="0"/>
              <a:t>– традиційний атрибут різдвяного обряду колядування. Пов'язаний з євангельською легендою про Христа, чудесне народження якого провістила "</a:t>
            </a:r>
            <a:r>
              <a:rPr lang="uk-UA" sz="1800" dirty="0" err="1" smtClean="0"/>
              <a:t>віфліємська</a:t>
            </a:r>
            <a:r>
              <a:rPr lang="uk-UA" sz="1800" dirty="0" smtClean="0"/>
              <a:t> зоря". Виготовляли зірку, як правило, із звичайного решета, до якого прилагоджували "роги" (5, 6, 9, 10 чи 12) та обклеювали різнокольоровим промасленим папером, прикрашали фольгою, стрічками й китицями. До бокових стінок зірки часто кріпили картинки на релігійні сюжети, а всередину вставляли свічку, утворюючи щось на зразок "чарівного ліхтаря". </a:t>
            </a:r>
            <a:endParaRPr lang="ru-RU" sz="1800" dirty="0" smtClean="0"/>
          </a:p>
          <a:p>
            <a:endParaRPr lang="ru-RU"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endParaRPr lang="ru-RU" dirty="0"/>
          </a:p>
        </p:txBody>
      </p:sp>
      <p:sp>
        <p:nvSpPr>
          <p:cNvPr id="3" name="Місце для вмісту 2"/>
          <p:cNvSpPr>
            <a:spLocks noGrp="1"/>
          </p:cNvSpPr>
          <p:nvPr>
            <p:ph idx="1"/>
          </p:nvPr>
        </p:nvSpPr>
        <p:spPr>
          <a:xfrm>
            <a:off x="457200" y="857232"/>
            <a:ext cx="8229600" cy="5268931"/>
          </a:xfrm>
        </p:spPr>
        <p:txBody>
          <a:bodyPr>
            <a:normAutofit fontScale="25000" lnSpcReduction="20000"/>
          </a:bodyPr>
          <a:lstStyle/>
          <a:p>
            <a:r>
              <a:rPr lang="uk-UA" sz="4400" dirty="0" smtClean="0"/>
              <a:t>НОВИЙ РІК – одне з найдавніших і найпопулярніших календарних свят. Так, новорічні свята вважалися чарівним часом, коли пробуджувалася й ставала небезпечною всіляка нечиста сила. Вірили, що на святках присутні душі померлих родичів, яких також боялися і намагалися умилостивити. Побутувало уявлення про те, що у новорічну ніч відкривається небо і в Бога можна попросити що завгодно. До цієї ночі, як і до свята Івана Купала, приурочені перекази про палаючі гроші та скарби. Дуже довго жила віра в те, що характер новорічного свята впливає на долю всього року. На цьому </a:t>
            </a:r>
            <a:r>
              <a:rPr lang="uk-UA" sz="4400" dirty="0" err="1" smtClean="0"/>
              <a:t>грунті</a:t>
            </a:r>
            <a:r>
              <a:rPr lang="uk-UA" sz="4400" dirty="0" smtClean="0"/>
              <a:t> сформувалися звичаї, обряди, заборони та обмеження, в яких яскраво відбився світогляд хлібороба, його невпевненість у завтрашньому дні, страх перед стихійними силами природи. Традиційна новорічна обрядовість українців – це ціла низка зимових свят, серед яких виділяється період </a:t>
            </a:r>
            <a:r>
              <a:rPr lang="uk-UA" sz="4400" dirty="0" err="1" smtClean="0"/>
              <a:t>дванадцятидення</a:t>
            </a:r>
            <a:r>
              <a:rPr lang="uk-UA" sz="4400" dirty="0" smtClean="0"/>
              <a:t> з кульмінаційними точками 25 грудня (Різдво), 1 січня (Новий рік) і 6 січня (Хрещення) за ст. ст. Навколо цих дат церковного та громадянського календаря протягом віків склався надзвичайно багатий комплекс звичаєвості. Останній день старого і перший день нового року українці відзначали як свята Меланки (Маланки) і Василя. На відміну від Різдва і Хрещення ці дні не мали важливого значення в релігійному календарі, тому в їхній обрядовості майже не помітно церковних мотивів. </a:t>
            </a:r>
          </a:p>
          <a:p>
            <a:r>
              <a:rPr lang="uk-UA" sz="4400" dirty="0" smtClean="0"/>
              <a:t>РЯДЖЕНІ (перебрані, </a:t>
            </a:r>
            <a:r>
              <a:rPr lang="uk-UA" sz="4400" dirty="0" err="1" smtClean="0"/>
              <a:t>перебиранці</a:t>
            </a:r>
            <a:r>
              <a:rPr lang="uk-UA" sz="4400" dirty="0" smtClean="0"/>
              <a:t>, цигани) – традиційні учасники народних свят і обрядів, що змінювали свій зовнішній вигляд за допомогою незвичайного одягу або масок. У давнину рядження виконувало важливі релігійно-магічні функції, але з часом цей звичай перетворився на веселу розвагу, маскарад. Найдавніші маски традиційного рядження українців зооморфні – Коза, Ведмідь, Журавель, Бик, Кінь; з культом предків пов'язані антропоморфні маски Діда і Баби, а також маски змішаного походження (наприклад, Чорта). Популярними були побутові маски (Маланка, Василь, Наречений і Наречена), соціальні (Козак, Солдат, </a:t>
            </a:r>
            <a:r>
              <a:rPr lang="uk-UA" sz="4400" dirty="0" err="1" smtClean="0"/>
              <a:t>Піп</a:t>
            </a:r>
            <a:r>
              <a:rPr lang="uk-UA" sz="4400" dirty="0" smtClean="0"/>
              <a:t>, Пан, Король, Генерал), етнічні (Циган, Єврей, Турок), професійні (Лікар, Коваль, Сажотрус, Мисливець) та ін. Отож, структура традиційного рядження по-своєму відображала реальний світ соціально-побутових відносин в українському селі.</a:t>
            </a:r>
            <a:endParaRPr lang="ru-RU" sz="4400" dirty="0" smtClean="0"/>
          </a:p>
          <a:p>
            <a:r>
              <a:rPr lang="uk-UA" sz="4400" dirty="0" smtClean="0"/>
              <a:t> </a:t>
            </a:r>
            <a:endParaRPr lang="ru-RU" sz="4400" dirty="0" smtClean="0"/>
          </a:p>
          <a:p>
            <a:r>
              <a:rPr lang="uk-UA" sz="4400" dirty="0" smtClean="0"/>
              <a:t>ЩЕДРУВАННЯ – давній звичай новорічних обходів, під час яких групи щедрувальників (переважно молодь) піснями славили господарів, бажали їм здоров'я й достатку, за що отримували винагороду. Щедрування супроводжувалось магічними діями, музикою, танцями, пантомімою, обрядовими іграми з масками. Обрядових новорічних пісень – щедрівок (різновид колядок) співали окремо господарю, господині, хлопцю, дівчині, усій родині, були щедрівки дитячі, жартівливі, пародійні. На відміну від колядування щедрування незначною мірою відчуло на собі вплив християнської церкви. На кінець XIX ст. обряд переважно став явищем народної художньої творчості. Таким він зберігся й до-сьогодні.</a:t>
            </a:r>
            <a:endParaRPr lang="ru-RU" sz="4400" dirty="0" smtClean="0"/>
          </a:p>
          <a:p>
            <a:r>
              <a:rPr lang="uk-UA" sz="4400" dirty="0" smtClean="0"/>
              <a:t> </a:t>
            </a:r>
            <a:endParaRPr lang="ru-RU" sz="4400" dirty="0" smtClean="0"/>
          </a:p>
          <a:p>
            <a:r>
              <a:rPr lang="uk-UA" sz="4400" dirty="0" smtClean="0"/>
              <a:t>ЗАСІВАННЯ (посипання) – </a:t>
            </a:r>
            <a:r>
              <a:rPr lang="uk-UA" sz="4400" dirty="0" err="1" smtClean="0"/>
              <a:t>давньо-слов'янський</a:t>
            </a:r>
            <a:r>
              <a:rPr lang="uk-UA" sz="4400" dirty="0" smtClean="0"/>
              <a:t> новорічний звичай. У перший день нового року дорослі й діти, переважно чоловічої статі, ходили від хати до хати, символічно засіваючи хлібні зерна і бажаючи господарям щастя, здоров'я, щедрого врожаю. Широке розповсюдження мали побажання, виконувані речитативом, наприклад:</a:t>
            </a:r>
            <a:endParaRPr lang="ru-RU" sz="4400" dirty="0" smtClean="0"/>
          </a:p>
          <a:p>
            <a:endParaRPr lang="ru-RU" sz="4400" dirty="0" smtClean="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normAutofit fontScale="40000" lnSpcReduction="20000"/>
          </a:bodyPr>
          <a:lstStyle/>
          <a:p>
            <a:r>
              <a:rPr lang="uk-UA" dirty="0" smtClean="0"/>
              <a:t>ХРЕЩЕННЯ (Водохрещі, Водохреща, </a:t>
            </a:r>
            <a:r>
              <a:rPr lang="uk-UA" dirty="0" err="1" smtClean="0"/>
              <a:t>Ордань</a:t>
            </a:r>
            <a:r>
              <a:rPr lang="uk-UA" dirty="0" smtClean="0"/>
              <a:t>, </a:t>
            </a:r>
            <a:r>
              <a:rPr lang="uk-UA" dirty="0" err="1" smtClean="0"/>
              <a:t>Ардан</a:t>
            </a:r>
            <a:r>
              <a:rPr lang="uk-UA" dirty="0" smtClean="0"/>
              <a:t>, Йордан) – народний варіант християнського свята Богоявлення. Відзначалося 6 січня за ст. ст. 19 січня  і знаменувало собою закінчення дванадцятиденного періоду святок. </a:t>
            </a:r>
            <a:r>
              <a:rPr lang="uk-UA" dirty="0" err="1" smtClean="0"/>
              <a:t>Xрещення</a:t>
            </a:r>
            <a:r>
              <a:rPr lang="uk-UA" dirty="0" smtClean="0"/>
              <a:t> увібрало в себе багато язичницьких і християнських обрядів, центральне місце серед яких займали обряди, пов'язані з водою. Вечір напередодні хрещення (друга кутя, голодний </a:t>
            </a:r>
            <a:r>
              <a:rPr lang="uk-UA" dirty="0" err="1" smtClean="0"/>
              <a:t>Свят-вечір</a:t>
            </a:r>
            <a:r>
              <a:rPr lang="uk-UA" dirty="0" smtClean="0"/>
              <a:t>, Бабин-вечір) немовби повторював обряд багатої куті, але в дещо скороченому вигляді. Весь день 18 січня дотримувалися суворого посту. Надвечір ішли до церкви, де відбувалася святкова служба, що завершувалась освяченням води. Принісши в глечику або пляшці свячену воду додому, господар кропив нею всіх членів сім'ї, хату, подвір'я, криницю, сільськогосподарський реманент, свійських тварин. Аби залякати нечисту силу, було прийнято курити ладан чи пахуче зілля, малювати крейдою або олівцем хрести на хатньому начинні, дверях, господарських будівлях. Гуцули ж розпускали вівсяний сніп, занесений в хату ще на початку святок. З нього робили перевесла, якими господар обв'язував кожне фруктове дерево в садку, аби родили так рясно, як овес. Після виконання деяких ритуалів різдвяного </a:t>
            </a:r>
            <a:r>
              <a:rPr lang="uk-UA" dirty="0" err="1" smtClean="0"/>
              <a:t>Свят-вечора</a:t>
            </a:r>
            <a:r>
              <a:rPr lang="uk-UA" dirty="0" smtClean="0"/>
              <a:t> та після урочистої трапези проганяли кутю – тобто виходили з хати і зчиняли галас, б'ючи макогоном або поліном по парканах, пустих цебрах тощо. Саме свято хрещення відбувалося на річці або біля струмка; в місцевостях, бідних на воду, збиралися коло криниці. Напередодні на льоду річки вирубували великий хрест, пробивали ополонки, з льоду й снігу робили одне або кілька скульптурних зображень хреста, які нерідко обливали буряковим квасом. Кульмінаційний момент свята – занурення священиком хреста у воду, після чого вона вважалася освяченою. Цей акт у багатьох місцевостях супроводжувався стріляниною з рушниць та запуском голубів. Освяченій воді приписувались чудодійні властивості. Її давали зуроченим дітям, людям, що помирали, хворим тваринам, особливо цінували її пасічники. До крижаної купелі вдавалися хворі, а іноді й ряджені щедрувальники, змиваючи в такий спосіб "скверну бісівських масок". За давньою традицією на хрещення в селах і містах України (особливо Лівобережної) влаштовувались катання на святково прикрашених конях та кулачні бої.</a:t>
            </a:r>
            <a:endParaRPr lang="ru-RU"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368280"/>
          </a:xfrm>
        </p:spPr>
        <p:txBody>
          <a:bodyPr>
            <a:normAutofit fontScale="90000"/>
          </a:bodyPr>
          <a:lstStyle/>
          <a:p>
            <a:r>
              <a:rPr lang="uk-UA" sz="3600" dirty="0" smtClean="0"/>
              <a:t>Весняні свята, обряди:</a:t>
            </a:r>
            <a:endParaRPr lang="ru-RU" sz="3600" dirty="0"/>
          </a:p>
        </p:txBody>
      </p:sp>
      <p:sp>
        <p:nvSpPr>
          <p:cNvPr id="3" name="Місце для вмісту 2"/>
          <p:cNvSpPr>
            <a:spLocks noGrp="1"/>
          </p:cNvSpPr>
          <p:nvPr>
            <p:ph idx="1"/>
          </p:nvPr>
        </p:nvSpPr>
        <p:spPr>
          <a:xfrm>
            <a:off x="457200" y="857232"/>
            <a:ext cx="8229600" cy="5268931"/>
          </a:xfrm>
        </p:spPr>
        <p:txBody>
          <a:bodyPr>
            <a:normAutofit fontScale="32500" lnSpcReduction="20000"/>
          </a:bodyPr>
          <a:lstStyle/>
          <a:p>
            <a:r>
              <a:rPr lang="uk-UA" sz="5600" b="1" dirty="0" smtClean="0"/>
              <a:t>МАСЛЯНА </a:t>
            </a:r>
            <a:r>
              <a:rPr lang="uk-UA" sz="5600" dirty="0" smtClean="0"/>
              <a:t>(Масниці, Масляниця, сирна неділя) – давньослов'янське свято на честь весняного пробудження природи. Християнська церква включила масляну у свій календар: масляний тиждень напередодні Великого посту (кінець лютого – початок березня за ст. ст.), проте вона так і не на була релігійного змісту. </a:t>
            </a:r>
            <a:endParaRPr lang="ru-RU" sz="5600" dirty="0" smtClean="0"/>
          </a:p>
          <a:p>
            <a:r>
              <a:rPr lang="uk-UA" sz="5600" b="1" dirty="0" smtClean="0"/>
              <a:t>БЛАГОВІЩЕННЯ</a:t>
            </a:r>
            <a:r>
              <a:rPr lang="uk-UA" sz="5600" dirty="0" smtClean="0"/>
              <a:t> – важлива віха землеробського календаря українців. До цього свята (25 березня за ст. ст.(7 квітня ) лелеки звичайно прилітали з вирію та починали вити гнізда. Існувало повір'я, що на </a:t>
            </a:r>
            <a:r>
              <a:rPr lang="uk-UA" sz="5600" dirty="0" err="1" smtClean="0"/>
              <a:t>Благовіщення</a:t>
            </a:r>
            <a:r>
              <a:rPr lang="uk-UA" sz="5600" dirty="0" smtClean="0"/>
              <a:t> відкривалася земля і з неї виповзали змії, вужі та інші плазуни. За народними уявленнями, лише після </a:t>
            </a:r>
            <a:r>
              <a:rPr lang="uk-UA" sz="5600" dirty="0" err="1" smtClean="0"/>
              <a:t>Благовіщення</a:t>
            </a:r>
            <a:r>
              <a:rPr lang="uk-UA" sz="5600" dirty="0" smtClean="0"/>
              <a:t> можна було розпочинати польові роботи. Раніше ж "турбувати" землю вважалося великим гріхом. </a:t>
            </a:r>
            <a:endParaRPr lang="ru-RU" sz="5600" dirty="0" smtClean="0"/>
          </a:p>
          <a:p>
            <a:r>
              <a:rPr lang="uk-UA" sz="5600" b="1" dirty="0" smtClean="0"/>
              <a:t>ЮРІЯ (Юра) – </a:t>
            </a:r>
            <a:r>
              <a:rPr lang="uk-UA" sz="5600" dirty="0" smtClean="0"/>
              <a:t>стародавнє свято землеробського календаря, що відзначалося 23 квітня за ст. ст. (6 травня) У народній свідомості св. Юрій (Георгій) був покровителем диких звірів і охоронцем свійських тварин. Цього дня зранку виганяли худобу в поле на </a:t>
            </a:r>
            <a:r>
              <a:rPr lang="uk-UA" sz="5600" dirty="0" err="1" smtClean="0"/>
              <a:t>Юрову</a:t>
            </a:r>
            <a:r>
              <a:rPr lang="uk-UA" sz="5600" dirty="0" smtClean="0"/>
              <a:t> росу, яка, за повір'ями, мала чудодійну силу. На Закарпатті, виганяю чи корів, одягали на них вінки з квітів, щоб корова була парадна для Юрія. Господарі ворожили про здоров'я худоби, запалювали на ніч у хлівах свічки, обсипали корів свяченим маком, виконували інші магічні церемонії, щоб захистити їх від нечистої сили, а також від хижаків. </a:t>
            </a:r>
            <a:endParaRPr lang="ru-RU" sz="56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uk-UA" dirty="0" smtClean="0"/>
              <a:t>Весняні свята, обряди:</a:t>
            </a:r>
            <a:endParaRPr lang="ru-RU" dirty="0"/>
          </a:p>
        </p:txBody>
      </p:sp>
      <p:sp>
        <p:nvSpPr>
          <p:cNvPr id="3" name="Місце для вмісту 2"/>
          <p:cNvSpPr>
            <a:spLocks noGrp="1"/>
          </p:cNvSpPr>
          <p:nvPr>
            <p:ph idx="1"/>
          </p:nvPr>
        </p:nvSpPr>
        <p:spPr>
          <a:xfrm>
            <a:off x="428596" y="928670"/>
            <a:ext cx="8258204" cy="5197493"/>
          </a:xfrm>
        </p:spPr>
        <p:txBody>
          <a:bodyPr>
            <a:normAutofit fontScale="25000" lnSpcReduction="20000"/>
          </a:bodyPr>
          <a:lstStyle/>
          <a:p>
            <a:r>
              <a:rPr lang="uk-UA" sz="7200" dirty="0" smtClean="0"/>
              <a:t>ВЕЛИКДЕНЬ (Паска) – найзначніше християнське свято на честь воскресіння Ісуса Христа. За тиждень до Великодня, у вербну (лозову) неділю, з церкви приносили освячену вербу й шмагали нею всіх членів сім'ї й худобу; пізніше цією гілкою перший раз виганяли корову в череду. </a:t>
            </a:r>
            <a:endParaRPr lang="ru-RU" sz="7200" dirty="0" smtClean="0"/>
          </a:p>
          <a:p>
            <a:r>
              <a:rPr lang="uk-UA" sz="7200" dirty="0" smtClean="0"/>
              <a:t>Від вербної неділі починали активну підготовку до Великодня: варили яйця і розписували писанки, фарбували крашанки, начиняли ковбаси, випікали обрядове печиво, включаючи обов'язкову пшеничну паску, а подекуди й солодку сирну бабку. </a:t>
            </a:r>
          </a:p>
          <a:p>
            <a:r>
              <a:rPr lang="uk-UA" sz="7200" dirty="0" smtClean="0"/>
              <a:t>На страсний (чистий) четвер кожна господиня намагалась принести з церкви запалену свічку. Нею випалювали хрести на стелі й дверях, сподіваючись захистити свій дім від злих сил. Давнє коріння має звичай запалювання великодніх багать, які розкладали на пагорбах чи біля церкви у ніч із суботи на неділю. Великоднє гуляння, на яке сходилося все село, за традицією відбувалося на подвір'ї коло церкви – цвинтарі. </a:t>
            </a:r>
          </a:p>
          <a:p>
            <a:r>
              <a:rPr lang="uk-UA" sz="7200" dirty="0" smtClean="0"/>
              <a:t>Багатим був репертуар традиційних великодніх ігор. Діти залюбки грали у </a:t>
            </a:r>
            <a:r>
              <a:rPr lang="uk-UA" sz="7200" dirty="0" err="1" smtClean="0"/>
              <a:t>цоканьє</a:t>
            </a:r>
            <a:r>
              <a:rPr lang="uk-UA" sz="7200" dirty="0" smtClean="0"/>
              <a:t> – биття яєць: той, кому вдавалося розбити яйце суперника, забирав його собі. Парубочі ігри (бити </a:t>
            </a:r>
            <a:r>
              <a:rPr lang="uk-UA" sz="7200" dirty="0" err="1" smtClean="0"/>
              <a:t>лупака</a:t>
            </a:r>
            <a:r>
              <a:rPr lang="uk-UA" sz="7200" dirty="0" smtClean="0"/>
              <a:t>, </a:t>
            </a:r>
            <a:r>
              <a:rPr lang="uk-UA" sz="7200" dirty="0" err="1" smtClean="0"/>
              <a:t>піп</a:t>
            </a:r>
            <a:r>
              <a:rPr lang="uk-UA" sz="7200" dirty="0" smtClean="0"/>
              <a:t>, чорт, </a:t>
            </a:r>
            <a:r>
              <a:rPr lang="uk-UA" sz="7200" dirty="0" err="1" smtClean="0"/>
              <a:t>харлай</a:t>
            </a:r>
            <a:r>
              <a:rPr lang="uk-UA" sz="7200" dirty="0" smtClean="0"/>
              <a:t>, шила бити, кашу варити, довгої лози та ін.) являли собою змагання у спритності, швидкості й силі. У дівочих іграх (шум, </a:t>
            </a:r>
            <a:r>
              <a:rPr lang="uk-UA" sz="7200" dirty="0" err="1" smtClean="0"/>
              <a:t>жельман</a:t>
            </a:r>
            <a:r>
              <a:rPr lang="uk-UA" sz="7200" dirty="0" smtClean="0"/>
              <a:t>, кострубонька, мак, кривий танець, вербова дощечка та ін.) випробовувалися художні здібності учасниць – вміння танцювати, співати, перевтілюватися у певний образ. Недарма великодні ігрища вважалися справжніми ярмарками наречених.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Весняні свята, обряди:</a:t>
            </a:r>
            <a:endParaRPr lang="ru-RU" dirty="0"/>
          </a:p>
        </p:txBody>
      </p:sp>
      <p:sp>
        <p:nvSpPr>
          <p:cNvPr id="3" name="Місце для вмісту 2"/>
          <p:cNvSpPr>
            <a:spLocks noGrp="1"/>
          </p:cNvSpPr>
          <p:nvPr>
            <p:ph idx="1"/>
          </p:nvPr>
        </p:nvSpPr>
        <p:spPr/>
        <p:txBody>
          <a:bodyPr>
            <a:normAutofit fontScale="70000" lnSpcReduction="20000"/>
          </a:bodyPr>
          <a:lstStyle/>
          <a:p>
            <a:r>
              <a:rPr lang="uk-UA" dirty="0" smtClean="0"/>
              <a:t>ПИСАНКИ (крашанки, мальованки, </a:t>
            </a:r>
            <a:r>
              <a:rPr lang="uk-UA" dirty="0" err="1" smtClean="0"/>
              <a:t>дряпанки</a:t>
            </a:r>
            <a:r>
              <a:rPr lang="uk-UA" dirty="0" smtClean="0"/>
              <a:t> ) – фарбовані або орнаментовані курячі яйця. Здавна використовувались як обрядові атрибути, оскільки яйце вважалося символом життя. Виготовлення писанок пов'язувалося з дохристиянськими традиціями зустрічі весни, пізніше – з Великоднем. Поступово втративши своє релігійно-магічне вмотивування, звичай набув суто естетичного значення. Писанки – яскравий взірець традиційної художньої творчості. Кожний етнографічний регіон Закарпаття має специфічні орнаментальні мотиви писанок і кольорову гаму їх прикрашення. Пишуть писанки воском за допомогою </a:t>
            </a:r>
            <a:r>
              <a:rPr lang="uk-UA" dirty="0" err="1" smtClean="0"/>
              <a:t>писчика</a:t>
            </a:r>
            <a:r>
              <a:rPr lang="uk-UA" dirty="0" smtClean="0"/>
              <a:t>, малюють пензликом, </a:t>
            </a:r>
            <a:r>
              <a:rPr lang="uk-UA" dirty="0" err="1" smtClean="0"/>
              <a:t>дряпанки</a:t>
            </a:r>
            <a:r>
              <a:rPr lang="uk-UA" dirty="0" smtClean="0"/>
              <a:t> – фарбують відваром цибулі, буряка і видряпують орнаменти. Майже у кожній родині намагаються </a:t>
            </a:r>
            <a:r>
              <a:rPr lang="uk-UA" dirty="0" err="1" smtClean="0"/>
              <a:t>хочаб</a:t>
            </a:r>
            <a:r>
              <a:rPr lang="uk-UA" dirty="0" smtClean="0"/>
              <a:t> 10 писанок написати до Великодня, щоб посвятити і подарувати хресним, хрещеним, коханим, рідним. </a:t>
            </a:r>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uk-UA" dirty="0" smtClean="0"/>
              <a:t>Літні календарно-обрядові свята</a:t>
            </a:r>
            <a:endParaRPr lang="ru-RU" dirty="0"/>
          </a:p>
        </p:txBody>
      </p:sp>
      <p:sp>
        <p:nvSpPr>
          <p:cNvPr id="3" name="Місце для вмісту 2"/>
          <p:cNvSpPr>
            <a:spLocks noGrp="1"/>
          </p:cNvSpPr>
          <p:nvPr>
            <p:ph idx="1"/>
          </p:nvPr>
        </p:nvSpPr>
        <p:spPr>
          <a:xfrm>
            <a:off x="457200" y="1000108"/>
            <a:ext cx="8229600" cy="5126055"/>
          </a:xfrm>
        </p:spPr>
        <p:txBody>
          <a:bodyPr>
            <a:normAutofit fontScale="70000" lnSpcReduction="20000"/>
          </a:bodyPr>
          <a:lstStyle/>
          <a:p>
            <a:r>
              <a:rPr lang="uk-UA" dirty="0" smtClean="0"/>
              <a:t>КУПАЛА (Івана Купала) – давньослов'янське свято літнього сонцестояння. Відзначалося 24 червня за ст. ст.(7 липня за </a:t>
            </a:r>
            <a:r>
              <a:rPr lang="uk-UA" dirty="0" err="1" smtClean="0"/>
              <a:t>н.ст</a:t>
            </a:r>
            <a:r>
              <a:rPr lang="uk-UA" dirty="0" smtClean="0"/>
              <a:t>.) у період підготовки до збору врожаю. Первісно </a:t>
            </a:r>
            <a:r>
              <a:rPr lang="uk-UA" dirty="0" err="1" smtClean="0"/>
              <a:t>Купалою</a:t>
            </a:r>
            <a:r>
              <a:rPr lang="uk-UA" dirty="0" smtClean="0"/>
              <a:t>, очевидно, називали ляльку або опудало, яких купали – топили у воді, заривали у землю, спалювали. Назва ж "Івана Купала" походить від народного наймення Іоанна Хрестителя, вшануванням якого православна церква намагалася подолати дохристиянські традиції. Центральне місце у святі займало ритуальне деревце – марена (</a:t>
            </a:r>
            <a:r>
              <a:rPr lang="uk-UA" dirty="0" err="1" smtClean="0"/>
              <a:t>купайлиця</a:t>
            </a:r>
            <a:r>
              <a:rPr lang="uk-UA" dirty="0" smtClean="0"/>
              <a:t>, </a:t>
            </a:r>
            <a:r>
              <a:rPr lang="uk-UA" dirty="0" err="1" smtClean="0"/>
              <a:t>купайло</a:t>
            </a:r>
            <a:r>
              <a:rPr lang="uk-UA" dirty="0" smtClean="0"/>
              <a:t>, гільце). Рубали його хлопці, а прикрашали дівчата – живими та штучними квітами, ягодами, стрічками тощо. </a:t>
            </a:r>
          </a:p>
          <a:p>
            <a:r>
              <a:rPr lang="uk-UA" dirty="0" smtClean="0"/>
              <a:t>Купальську ніч вважали чарівною, коли пробуджувалася нечиста сила. Звідси – широко розповсюджені дівочі ворожіння на вінках, численні обряди і магічні прийоми, за допомогою яких застерігались від відьом. Вірили, що трави, зібрані на Купала, мають особливо цілющі властивості. Багато повір'їв було пов'язано з квіткою папороті .</a:t>
            </a:r>
            <a:endParaRPr lang="ru-RU" dirty="0" smtClean="0"/>
          </a:p>
          <a:p>
            <a:endParaRPr lang="ru-RU"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511156"/>
          </a:xfrm>
        </p:spPr>
        <p:txBody>
          <a:bodyPr>
            <a:normAutofit fontScale="90000"/>
          </a:bodyPr>
          <a:lstStyle/>
          <a:p>
            <a:r>
              <a:rPr lang="uk-UA" dirty="0" smtClean="0"/>
              <a:t>Літні календарно-обрядові свята</a:t>
            </a:r>
            <a:endParaRPr lang="ru-RU" dirty="0"/>
          </a:p>
        </p:txBody>
      </p:sp>
      <p:sp>
        <p:nvSpPr>
          <p:cNvPr id="3" name="Місце для вмісту 2"/>
          <p:cNvSpPr>
            <a:spLocks noGrp="1"/>
          </p:cNvSpPr>
          <p:nvPr>
            <p:ph idx="1"/>
          </p:nvPr>
        </p:nvSpPr>
        <p:spPr>
          <a:xfrm>
            <a:off x="457200" y="928670"/>
            <a:ext cx="8229600" cy="5197493"/>
          </a:xfrm>
        </p:spPr>
        <p:txBody>
          <a:bodyPr>
            <a:normAutofit fontScale="32500" lnSpcReduction="20000"/>
          </a:bodyPr>
          <a:lstStyle/>
          <a:p>
            <a:r>
              <a:rPr lang="uk-UA" sz="6400" dirty="0" smtClean="0"/>
              <a:t>ЗЕЛЕНІ СВЯТА – українська назва християнського свята Трійці, що відзначається на 50-й день після Паски. </a:t>
            </a:r>
          </a:p>
          <a:p>
            <a:r>
              <a:rPr lang="uk-UA" sz="6400" dirty="0" smtClean="0"/>
              <a:t>Троїцько-русальна обрядовість знаменувала за вершення весняного і початок літнього календарного циклу. В основі її лежали культ рослинності, магія закликання майбутнього врожаю. Напередодні зеленої неділі, у суботу, що називалася клечаною, обов'язково прикрашали подвір'я та господарські будівлі клечанням – зеленими гілками клену, верби, липи, акації, ясеня, горіха, дуба, ліщини тощо. Забороненим деревом подекуди вважалася осика, на якій, за повір'ям, повісився Іуда Іскаріот. Гілки встромляли в стріху, на воротах, біля вікон, за ікони. Підлогу або долівку в хаті встеляли запашними травами: осокою, любистком, м'ятою, </a:t>
            </a:r>
            <a:r>
              <a:rPr lang="uk-UA" sz="6400" dirty="0" err="1" smtClean="0"/>
              <a:t>пижмою</a:t>
            </a:r>
            <a:r>
              <a:rPr lang="uk-UA" sz="6400" dirty="0" smtClean="0"/>
              <a:t>, ласкавцями, татарським зіллям. Троїцькі розваги починалися з понеділка і тривали цілий тиждень. Звичайно їх влаштовували в лісі чи полі, на вигоні за селом. Подекуди молодіжні забави й танці проходили біля спеціальних лаштунків – ігорного дуба або явора. Вони являли собою довгу жердину, до якої зверху горизонтально прикріплювали колесо, прикрашене гіллям, квітами, стрічками. </a:t>
            </a:r>
          </a:p>
          <a:p>
            <a:endParaRPr lang="ru-RU" sz="4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uk-UA" dirty="0" smtClean="0"/>
              <a:t>Літні календарно-обрядові свята</a:t>
            </a:r>
            <a:endParaRPr lang="ru-RU" dirty="0"/>
          </a:p>
        </p:txBody>
      </p:sp>
      <p:sp>
        <p:nvSpPr>
          <p:cNvPr id="3" name="Місце для вмісту 2"/>
          <p:cNvSpPr>
            <a:spLocks noGrp="1"/>
          </p:cNvSpPr>
          <p:nvPr>
            <p:ph idx="1"/>
          </p:nvPr>
        </p:nvSpPr>
        <p:spPr>
          <a:xfrm>
            <a:off x="457200" y="1000108"/>
            <a:ext cx="8229600" cy="5126055"/>
          </a:xfrm>
        </p:spPr>
        <p:txBody>
          <a:bodyPr>
            <a:normAutofit fontScale="25000" lnSpcReduction="20000"/>
          </a:bodyPr>
          <a:lstStyle/>
          <a:p>
            <a:pPr algn="just"/>
            <a:r>
              <a:rPr lang="uk-UA" sz="8000" b="1" dirty="0" smtClean="0"/>
              <a:t>МАКОВІЯ </a:t>
            </a:r>
            <a:r>
              <a:rPr lang="uk-UA" sz="8000" dirty="0" smtClean="0"/>
              <a:t>– спрощена українська назва церковного свята святих мучеників </a:t>
            </a:r>
            <a:r>
              <a:rPr lang="uk-UA" sz="8000" dirty="0" err="1" smtClean="0"/>
              <a:t>Маккавеїв</a:t>
            </a:r>
            <a:r>
              <a:rPr lang="uk-UA" sz="8000" dirty="0" smtClean="0"/>
              <a:t> (1 серпня за ст. ст.). Цього дня у церквах разом із хлібним колоссям святили садові квіти і головки маку, які на Різдво використовувались для приготування куті. Вдома пекли пироги і коржі з маком. Звичайно їх носили до церкви дівчатка. Перед цим їх треба було добре нагодувати, бо наступний рік випаде неврожайний. Освячені на Маковія квіти й трави зберігали за іконами як помічне зілля. Якщо захворювала якась свійська тварина, її годували засушеними квітами, окурювали, поїли відварами із трав. Освячений у церкві мак, особливо дикий (</a:t>
            </a:r>
            <a:r>
              <a:rPr lang="uk-UA" sz="8000" dirty="0" err="1" smtClean="0"/>
              <a:t>видюк</a:t>
            </a:r>
            <a:r>
              <a:rPr lang="uk-UA" sz="8000" dirty="0" smtClean="0"/>
              <a:t>), використовували для охорони житла, худоби, двору від усякої нечистої сили. </a:t>
            </a:r>
            <a:endParaRPr lang="ru-RU" sz="8000" dirty="0" smtClean="0"/>
          </a:p>
          <a:p>
            <a:pPr algn="just"/>
            <a:r>
              <a:rPr lang="uk-UA" sz="8000" b="1" dirty="0" smtClean="0"/>
              <a:t>СПАСА </a:t>
            </a:r>
            <a:r>
              <a:rPr lang="uk-UA" sz="8000" dirty="0" smtClean="0"/>
              <a:t>– свято православної церкви, встановлене на честь Преображення Господнього (19 серпня за ст. ст.). Цей день був немовби апофеозом радості селянина з плодів своєї діяльності. За традицією святили яблука, груші, мед, </a:t>
            </a:r>
            <a:r>
              <a:rPr lang="uk-UA" sz="8000" dirty="0" err="1" smtClean="0"/>
              <a:t>колачі</a:t>
            </a:r>
            <a:r>
              <a:rPr lang="uk-UA" sz="8000" dirty="0" smtClean="0"/>
              <a:t> з муки нового врожаю. Після церковної відправи пригощали одне одного пирогами та фруктами, особливо дітей і </a:t>
            </a:r>
            <a:r>
              <a:rPr lang="uk-UA" sz="8000" dirty="0" err="1" smtClean="0"/>
              <a:t>старців.На</a:t>
            </a:r>
            <a:r>
              <a:rPr lang="uk-UA" sz="8000" dirty="0" smtClean="0"/>
              <a:t> Спаса разом із фруктами й медом до церкви несли великі оберемки трав, квітів, городніх рослин. За народною прикметою, на Спаса літо зустрічається з осінню. Цієї пори у природі вже відчувалися перші ознаки майбутніх холодів, тому й казали: Прийшов Спас, готуй рукавиці про запас.</a:t>
            </a:r>
            <a:endParaRPr lang="ru-RU" sz="8000" dirty="0" smtClean="0"/>
          </a:p>
          <a:p>
            <a:endParaRPr lang="ru-RU"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Осінні свята</a:t>
            </a:r>
            <a:endParaRPr lang="ru-RU" dirty="0"/>
          </a:p>
        </p:txBody>
      </p:sp>
      <p:sp>
        <p:nvSpPr>
          <p:cNvPr id="3" name="Місце для вмісту 2"/>
          <p:cNvSpPr>
            <a:spLocks noGrp="1"/>
          </p:cNvSpPr>
          <p:nvPr>
            <p:ph idx="1"/>
          </p:nvPr>
        </p:nvSpPr>
        <p:spPr>
          <a:xfrm>
            <a:off x="428596" y="1142984"/>
            <a:ext cx="8258204" cy="5500726"/>
          </a:xfrm>
        </p:spPr>
        <p:txBody>
          <a:bodyPr>
            <a:noAutofit/>
          </a:bodyPr>
          <a:lstStyle/>
          <a:p>
            <a:r>
              <a:rPr lang="uk-UA" sz="1800" b="1" dirty="0" smtClean="0"/>
              <a:t>АНДРІЯ</a:t>
            </a:r>
            <a:r>
              <a:rPr lang="uk-UA" sz="1800" dirty="0" smtClean="0"/>
              <a:t> – молодіжне свято. Відзначалося 30 листопада за ст. ст. 13 грудня за </a:t>
            </a:r>
            <a:r>
              <a:rPr lang="uk-UA" sz="1800" dirty="0" err="1" smtClean="0"/>
              <a:t>н.ст</a:t>
            </a:r>
            <a:r>
              <a:rPr lang="uk-UA" sz="1800" dirty="0" smtClean="0"/>
              <a:t>. і відповідало церковному святу Андрія </a:t>
            </a:r>
            <a:r>
              <a:rPr lang="uk-UA" sz="1800" dirty="0" err="1" smtClean="0"/>
              <a:t>Первозванного</a:t>
            </a:r>
            <a:r>
              <a:rPr lang="uk-UA" sz="1800" dirty="0" smtClean="0"/>
              <a:t>. Молодіжні зібрання цього дня були наповнені веселощами й розвагами і подекуди називалися великими вечорницями. На Андрія вдавалися до різноманітних прийомів любовно-шлюбної магії: засівання конопель, ворожінь із балабушками, калитою тощо. Ці ворожіння мали відповісти на такі основні питання: чого чекати в Новому році – шлюбу чи смерті; якщо шлюбу – то хто буде чоловіком; чи буде шлюб щасливим. Намагалися також дізнатися про професію, матеріальне становище майбутнього чоловіка, </a:t>
            </a:r>
            <a:r>
              <a:rPr lang="uk-UA" sz="1800" dirty="0" err="1" smtClean="0"/>
              <a:t>главенство</a:t>
            </a:r>
            <a:r>
              <a:rPr lang="uk-UA" sz="1800" dirty="0" smtClean="0"/>
              <a:t> у майбутній сім'ї.  </a:t>
            </a:r>
            <a:endParaRPr lang="ru-RU" sz="1800" dirty="0" smtClean="0"/>
          </a:p>
          <a:p>
            <a:r>
              <a:rPr lang="uk-UA" sz="1800" dirty="0" smtClean="0"/>
              <a:t>Для свята Андрія є характерною певна "карнавальна свобода". У цю ніч, як і в новорічну, негласно дозволялися деякі прояви антигромадської поведінки, які в інший час гостро засуджувалися і навіть підлягали покаранню за звичаєвим правом. У ролі "порушників порядку" звичайно виступали парубки та підлітки. Набір типових андріївських жартів не вирізнявся особливою вибагливістю: парубки знімали з воріт хвіртки і заносили на край села, підпирали кілком двері хати, вилазили на стріху і затикали комин, пускали в димар горобців тощо. Особливо звитяжним вважалося вміння підняти воза і поставити його на чиюсь хату. Такі ритуальні безчинства творили здебільшого на подвір'ях, де були дівчата</a:t>
            </a:r>
            <a:endParaRPr lang="ru-RU" sz="1800" dirty="0" smtClean="0"/>
          </a:p>
          <a:p>
            <a:endParaRPr lang="ru-RU" sz="1000" dirty="0" smtClean="0"/>
          </a:p>
          <a:p>
            <a:endParaRPr lang="ru-RU"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Администратор\Рабочий стол\семінари ДНЗ\ФОТО З СЕМІНАРУ ПРАКТИКУМУ У кАМЯНИЦІ 2\DSC01215.JPG"/>
          <p:cNvPicPr>
            <a:picLocks noGrp="1" noChangeAspect="1" noChangeArrowheads="1"/>
          </p:cNvPicPr>
          <p:nvPr>
            <p:ph idx="1"/>
          </p:nvPr>
        </p:nvPicPr>
        <p:blipFill>
          <a:blip r:embed="rId2" cstate="print"/>
          <a:srcRect t="20632"/>
          <a:stretch>
            <a:fillRect/>
          </a:stretch>
        </p:blipFill>
        <p:spPr bwMode="auto">
          <a:xfrm>
            <a:off x="4852029" y="3857628"/>
            <a:ext cx="4291971" cy="2554832"/>
          </a:xfrm>
          <a:prstGeom prst="rect">
            <a:avLst/>
          </a:prstGeom>
          <a:noFill/>
        </p:spPr>
      </p:pic>
      <p:pic>
        <p:nvPicPr>
          <p:cNvPr id="2052" name="Picture 4" descr="C:\Documents and Settings\Администратор\Рабочий стол\семінари ДНЗ\ФОТО З СЕМІНАРУ ПРАКТИКУМУ У кАМЯНИЦІ 2\DSC01203.JPG"/>
          <p:cNvPicPr>
            <a:picLocks noChangeAspect="1" noChangeArrowheads="1"/>
          </p:cNvPicPr>
          <p:nvPr/>
        </p:nvPicPr>
        <p:blipFill>
          <a:blip r:embed="rId3" cstate="print"/>
          <a:srcRect t="28303"/>
          <a:stretch>
            <a:fillRect/>
          </a:stretch>
        </p:blipFill>
        <p:spPr bwMode="auto">
          <a:xfrm>
            <a:off x="214282" y="285728"/>
            <a:ext cx="4516940" cy="2428892"/>
          </a:xfrm>
          <a:prstGeom prst="rect">
            <a:avLst/>
          </a:prstGeom>
          <a:noFill/>
        </p:spPr>
      </p:pic>
      <p:pic>
        <p:nvPicPr>
          <p:cNvPr id="2053" name="Picture 5" descr="C:\Documents and Settings\Администратор\Рабочий стол\семінари ДНЗ\ФОТО З СЕМІНАРУ ПРАКТИКУМУ У кАМЯНИЦІ 2\DSC01199.JPG"/>
          <p:cNvPicPr>
            <a:picLocks noChangeAspect="1" noChangeArrowheads="1"/>
          </p:cNvPicPr>
          <p:nvPr/>
        </p:nvPicPr>
        <p:blipFill>
          <a:blip r:embed="rId4" cstate="print"/>
          <a:srcRect l="11880" t="28650" r="12706"/>
          <a:stretch>
            <a:fillRect/>
          </a:stretch>
        </p:blipFill>
        <p:spPr bwMode="auto">
          <a:xfrm>
            <a:off x="0" y="2786058"/>
            <a:ext cx="4786346" cy="3396309"/>
          </a:xfrm>
          <a:prstGeom prst="rect">
            <a:avLst/>
          </a:prstGeom>
          <a:noFill/>
        </p:spPr>
      </p:pic>
      <p:pic>
        <p:nvPicPr>
          <p:cNvPr id="2051" name="Picture 3" descr="C:\Documents and Settings\Администратор\Рабочий стол\семінари ДНЗ\ФОТО З СЕМІНАРУ ПРАКТИКУМУ У кАМЯНИЦІ 2\DSC01208.JPG"/>
          <p:cNvPicPr>
            <a:picLocks noChangeAspect="1" noChangeArrowheads="1"/>
          </p:cNvPicPr>
          <p:nvPr/>
        </p:nvPicPr>
        <p:blipFill>
          <a:blip r:embed="rId5" cstate="print"/>
          <a:srcRect/>
          <a:stretch>
            <a:fillRect/>
          </a:stretch>
        </p:blipFill>
        <p:spPr bwMode="auto">
          <a:xfrm>
            <a:off x="4857752" y="214290"/>
            <a:ext cx="3971876" cy="297890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Показники</a:t>
            </a:r>
            <a:r>
              <a:rPr lang="ru-RU" dirty="0" smtClean="0"/>
              <a:t> </a:t>
            </a:r>
            <a:r>
              <a:rPr lang="ru-RU" dirty="0" err="1" smtClean="0"/>
              <a:t>успішного</a:t>
            </a:r>
            <a:r>
              <a:rPr lang="ru-RU" dirty="0" smtClean="0"/>
              <a:t> </a:t>
            </a:r>
            <a:r>
              <a:rPr lang="ru-RU" dirty="0" err="1" smtClean="0"/>
              <a:t>розвитку</a:t>
            </a:r>
            <a:r>
              <a:rPr lang="ru-RU" dirty="0" smtClean="0"/>
              <a:t> </a:t>
            </a:r>
            <a:r>
              <a:rPr lang="ru-RU" dirty="0" err="1" smtClean="0"/>
              <a:t>дітей</a:t>
            </a:r>
            <a:r>
              <a:rPr lang="ru-RU" b="1" i="1" dirty="0" smtClean="0"/>
              <a:t/>
            </a:r>
            <a:br>
              <a:rPr lang="ru-RU" b="1" i="1" dirty="0" smtClean="0"/>
            </a:br>
            <a:endParaRPr lang="ru-RU" dirty="0"/>
          </a:p>
        </p:txBody>
      </p:sp>
      <p:sp>
        <p:nvSpPr>
          <p:cNvPr id="3" name="Місце для вмісту 2"/>
          <p:cNvSpPr>
            <a:spLocks noGrp="1"/>
          </p:cNvSpPr>
          <p:nvPr>
            <p:ph idx="1"/>
          </p:nvPr>
        </p:nvSpPr>
        <p:spPr>
          <a:xfrm>
            <a:off x="428596" y="1000108"/>
            <a:ext cx="8258204" cy="5643602"/>
          </a:xfrm>
        </p:spPr>
        <p:txBody>
          <a:bodyPr>
            <a:normAutofit fontScale="25000" lnSpcReduction="20000"/>
          </a:bodyPr>
          <a:lstStyle/>
          <a:p>
            <a:r>
              <a:rPr lang="ru-RU" sz="9600" b="1" dirty="0" err="1" smtClean="0"/>
              <a:t>Діти</a:t>
            </a:r>
            <a:r>
              <a:rPr lang="ru-RU" sz="9600" b="1" dirty="0" smtClean="0"/>
              <a:t> </a:t>
            </a:r>
            <a:r>
              <a:rPr lang="ru-RU" sz="9600" b="1" dirty="0" err="1" smtClean="0"/>
              <a:t>середнього</a:t>
            </a:r>
            <a:r>
              <a:rPr lang="ru-RU" sz="9600" b="1" dirty="0" smtClean="0"/>
              <a:t> </a:t>
            </a:r>
            <a:r>
              <a:rPr lang="ru-RU" sz="9600" b="1" dirty="0" err="1" smtClean="0"/>
              <a:t>дошкільного</a:t>
            </a:r>
            <a:r>
              <a:rPr lang="ru-RU" sz="9600" b="1" dirty="0" smtClean="0"/>
              <a:t> </a:t>
            </a:r>
            <a:r>
              <a:rPr lang="ru-RU" sz="9600" b="1" dirty="0" err="1" smtClean="0"/>
              <a:t>віку</a:t>
            </a:r>
            <a:r>
              <a:rPr lang="ru-RU" sz="9600" b="1" dirty="0" smtClean="0"/>
              <a:t>:</a:t>
            </a:r>
            <a:endParaRPr lang="ru-RU" sz="9600" b="1" i="1" dirty="0" smtClean="0"/>
          </a:p>
          <a:p>
            <a:pPr lvl="0"/>
            <a:r>
              <a:rPr lang="ru-RU" sz="8000" dirty="0" err="1" smtClean="0"/>
              <a:t>виявляють</a:t>
            </a:r>
            <a:r>
              <a:rPr lang="ru-RU" sz="8000" dirty="0" smtClean="0"/>
              <a:t> </a:t>
            </a:r>
            <a:r>
              <a:rPr lang="ru-RU" sz="8000" dirty="0" err="1" smtClean="0"/>
              <a:t>цікавість</a:t>
            </a:r>
            <a:r>
              <a:rPr lang="ru-RU" sz="8000" dirty="0" smtClean="0"/>
              <a:t> до </a:t>
            </a:r>
            <a:r>
              <a:rPr lang="ru-RU" sz="8000" dirty="0" err="1" smtClean="0"/>
              <a:t>народної</a:t>
            </a:r>
            <a:r>
              <a:rPr lang="ru-RU" sz="8000" dirty="0" smtClean="0"/>
              <a:t> </a:t>
            </a:r>
            <a:r>
              <a:rPr lang="ru-RU" sz="8000" dirty="0" err="1" smtClean="0"/>
              <a:t>музики</a:t>
            </a:r>
            <a:r>
              <a:rPr lang="ru-RU" sz="8000" dirty="0" smtClean="0"/>
              <a:t>, позитивно </a:t>
            </a:r>
            <a:r>
              <a:rPr lang="ru-RU" sz="8000" dirty="0" err="1" smtClean="0"/>
              <a:t>реагують</a:t>
            </a:r>
            <a:r>
              <a:rPr lang="ru-RU" sz="8000" dirty="0" smtClean="0"/>
              <a:t> на </a:t>
            </a:r>
            <a:r>
              <a:rPr lang="ru-RU" sz="8000" dirty="0" err="1" smtClean="0"/>
              <a:t>неї</a:t>
            </a:r>
            <a:r>
              <a:rPr lang="ru-RU" sz="8000" dirty="0" smtClean="0"/>
              <a:t>;</a:t>
            </a:r>
          </a:p>
          <a:p>
            <a:pPr lvl="0"/>
            <a:r>
              <a:rPr lang="ru-RU" sz="8000" dirty="0" err="1" smtClean="0"/>
              <a:t>емоційно</a:t>
            </a:r>
            <a:r>
              <a:rPr lang="ru-RU" sz="8000" dirty="0" smtClean="0"/>
              <a:t> </a:t>
            </a:r>
            <a:r>
              <a:rPr lang="ru-RU" sz="8000" dirty="0" err="1" smtClean="0"/>
              <a:t>виконують</a:t>
            </a:r>
            <a:r>
              <a:rPr lang="ru-RU" sz="8000" dirty="0" smtClean="0"/>
              <a:t> </a:t>
            </a:r>
            <a:r>
              <a:rPr lang="ru-RU" sz="8000" dirty="0" err="1" smtClean="0"/>
              <a:t>пісеньки</a:t>
            </a:r>
            <a:r>
              <a:rPr lang="ru-RU" sz="8000" dirty="0" smtClean="0"/>
              <a:t>;</a:t>
            </a:r>
          </a:p>
          <a:p>
            <a:pPr lvl="0"/>
            <a:r>
              <a:rPr lang="ru-RU" sz="8000" dirty="0" err="1" smtClean="0"/>
              <a:t>виконують</a:t>
            </a:r>
            <a:r>
              <a:rPr lang="ru-RU" sz="8000" dirty="0" smtClean="0"/>
              <a:t> </a:t>
            </a:r>
            <a:r>
              <a:rPr lang="ru-RU" sz="8000" dirty="0" err="1" smtClean="0"/>
              <a:t>прості</a:t>
            </a:r>
            <a:r>
              <a:rPr lang="ru-RU" sz="8000" dirty="0" smtClean="0"/>
              <a:t> </a:t>
            </a:r>
            <a:r>
              <a:rPr lang="ru-RU" sz="8000" dirty="0" err="1" smtClean="0"/>
              <a:t>характерні</a:t>
            </a:r>
            <a:r>
              <a:rPr lang="ru-RU" sz="8000" dirty="0" smtClean="0"/>
              <a:t> </a:t>
            </a:r>
            <a:r>
              <a:rPr lang="ru-RU" sz="8000" dirty="0" err="1" smtClean="0"/>
              <a:t>рухи</a:t>
            </a:r>
            <a:r>
              <a:rPr lang="ru-RU" sz="8000" dirty="0" smtClean="0"/>
              <a:t> </a:t>
            </a:r>
            <a:r>
              <a:rPr lang="ru-RU" sz="8000" dirty="0" err="1" smtClean="0"/>
              <a:t>народних</a:t>
            </a:r>
            <a:r>
              <a:rPr lang="ru-RU" sz="8000" dirty="0" smtClean="0"/>
              <a:t> </a:t>
            </a:r>
            <a:r>
              <a:rPr lang="ru-RU" sz="8000" dirty="0" err="1" smtClean="0"/>
              <a:t>танців</a:t>
            </a:r>
            <a:r>
              <a:rPr lang="ru-RU" sz="8000" dirty="0" smtClean="0"/>
              <a:t>.</a:t>
            </a:r>
          </a:p>
          <a:p>
            <a:r>
              <a:rPr lang="ru-RU" sz="9600" b="1" dirty="0" err="1" smtClean="0"/>
              <a:t>Діти</a:t>
            </a:r>
            <a:r>
              <a:rPr lang="ru-RU" sz="9600" b="1" dirty="0" smtClean="0"/>
              <a:t> старшого </a:t>
            </a:r>
            <a:r>
              <a:rPr lang="ru-RU" sz="9600" b="1" dirty="0" err="1" smtClean="0"/>
              <a:t>дошкільного</a:t>
            </a:r>
            <a:r>
              <a:rPr lang="ru-RU" sz="9600" b="1" dirty="0" smtClean="0"/>
              <a:t> </a:t>
            </a:r>
            <a:r>
              <a:rPr lang="ru-RU" sz="9600" b="1" dirty="0" err="1" smtClean="0"/>
              <a:t>віку</a:t>
            </a:r>
            <a:r>
              <a:rPr lang="ru-RU" sz="9600" b="1" dirty="0" smtClean="0"/>
              <a:t>:</a:t>
            </a:r>
            <a:endParaRPr lang="ru-RU" sz="9600" b="1" i="1" dirty="0" smtClean="0"/>
          </a:p>
          <a:p>
            <a:pPr lvl="0"/>
            <a:r>
              <a:rPr lang="ru-RU" sz="8000" dirty="0" err="1" smtClean="0"/>
              <a:t>знають</a:t>
            </a:r>
            <a:r>
              <a:rPr lang="ru-RU" sz="8000" dirty="0" smtClean="0"/>
              <a:t> про </a:t>
            </a:r>
            <a:r>
              <a:rPr lang="ru-RU" sz="8000" dirty="0" err="1" smtClean="0"/>
              <a:t>розмаїття</a:t>
            </a:r>
            <a:r>
              <a:rPr lang="ru-RU" sz="8000" dirty="0" smtClean="0"/>
              <a:t> </a:t>
            </a:r>
            <a:r>
              <a:rPr lang="ru-RU" sz="8000" dirty="0" err="1" smtClean="0"/>
              <a:t>музичного</a:t>
            </a:r>
            <a:r>
              <a:rPr lang="ru-RU" sz="8000" dirty="0" smtClean="0"/>
              <a:t> </a:t>
            </a:r>
            <a:r>
              <a:rPr lang="ru-RU" sz="8000" dirty="0" err="1" smtClean="0"/>
              <a:t>мистецтва</a:t>
            </a:r>
            <a:r>
              <a:rPr lang="ru-RU" sz="8000" dirty="0" smtClean="0"/>
              <a:t> людей, </a:t>
            </a:r>
            <a:r>
              <a:rPr lang="ru-RU" sz="8000" dirty="0" err="1" smtClean="0"/>
              <a:t>які</a:t>
            </a:r>
            <a:r>
              <a:rPr lang="ru-RU" sz="8000" dirty="0" smtClean="0"/>
              <a:t> </a:t>
            </a:r>
            <a:r>
              <a:rPr lang="ru-RU" sz="8000" dirty="0" err="1" smtClean="0"/>
              <a:t>мешкають</a:t>
            </a:r>
            <a:r>
              <a:rPr lang="ru-RU" sz="8000" dirty="0" smtClean="0"/>
              <a:t> у </a:t>
            </a:r>
            <a:r>
              <a:rPr lang="ru-RU" sz="8000" dirty="0" err="1" smtClean="0"/>
              <a:t>Закарпатті</a:t>
            </a:r>
            <a:r>
              <a:rPr lang="ru-RU" sz="8000" dirty="0" smtClean="0"/>
              <a:t>, </a:t>
            </a:r>
            <a:r>
              <a:rPr lang="ru-RU" sz="8000" dirty="0" err="1" smtClean="0"/>
              <a:t>виявляють</a:t>
            </a:r>
            <a:r>
              <a:rPr lang="ru-RU" sz="8000" dirty="0" smtClean="0"/>
              <a:t> </a:t>
            </a:r>
            <a:r>
              <a:rPr lang="ru-RU" sz="8000" dirty="0" err="1" smtClean="0"/>
              <a:t>стійку</a:t>
            </a:r>
            <a:r>
              <a:rPr lang="ru-RU" sz="8000" dirty="0" smtClean="0"/>
              <a:t> </a:t>
            </a:r>
            <a:r>
              <a:rPr lang="ru-RU" sz="8000" dirty="0" err="1" smtClean="0"/>
              <a:t>цікавість</a:t>
            </a:r>
            <a:r>
              <a:rPr lang="ru-RU" sz="8000" dirty="0" smtClean="0"/>
              <a:t> до </a:t>
            </a:r>
            <a:r>
              <a:rPr lang="ru-RU" sz="8000" dirty="0" err="1" smtClean="0"/>
              <a:t>народної</a:t>
            </a:r>
            <a:r>
              <a:rPr lang="ru-RU" sz="8000" dirty="0" smtClean="0"/>
              <a:t> </a:t>
            </a:r>
            <a:r>
              <a:rPr lang="ru-RU" sz="8000" dirty="0" err="1" smtClean="0"/>
              <a:t>музики</a:t>
            </a:r>
            <a:r>
              <a:rPr lang="ru-RU" sz="8000" dirty="0" smtClean="0"/>
              <a:t>;</a:t>
            </a:r>
          </a:p>
          <a:p>
            <a:pPr lvl="0"/>
            <a:r>
              <a:rPr lang="ru-RU" sz="8000" dirty="0" err="1" smtClean="0"/>
              <a:t>мають</a:t>
            </a:r>
            <a:r>
              <a:rPr lang="ru-RU" sz="8000" dirty="0" smtClean="0"/>
              <a:t> </a:t>
            </a:r>
            <a:r>
              <a:rPr lang="ru-RU" sz="8000" dirty="0" err="1" smtClean="0"/>
              <a:t>навики</a:t>
            </a:r>
            <a:r>
              <a:rPr lang="ru-RU" sz="8000" dirty="0" smtClean="0"/>
              <a:t> </a:t>
            </a:r>
            <a:r>
              <a:rPr lang="ru-RU" sz="8000" dirty="0" err="1" smtClean="0"/>
              <a:t>слухання</a:t>
            </a:r>
            <a:r>
              <a:rPr lang="ru-RU" sz="8000" dirty="0" smtClean="0"/>
              <a:t> </a:t>
            </a:r>
            <a:r>
              <a:rPr lang="ru-RU" sz="8000" dirty="0" err="1" smtClean="0"/>
              <a:t>народної</a:t>
            </a:r>
            <a:r>
              <a:rPr lang="ru-RU" sz="8000" dirty="0" smtClean="0"/>
              <a:t> </a:t>
            </a:r>
            <a:r>
              <a:rPr lang="ru-RU" sz="8000" dirty="0" err="1" smtClean="0"/>
              <a:t>музики</a:t>
            </a:r>
            <a:r>
              <a:rPr lang="ru-RU" sz="8000" dirty="0" smtClean="0"/>
              <a:t>, </a:t>
            </a:r>
            <a:r>
              <a:rPr lang="ru-RU" sz="8000" dirty="0" err="1" smtClean="0"/>
              <a:t>впізнають</a:t>
            </a:r>
            <a:r>
              <a:rPr lang="ru-RU" sz="8000" dirty="0" smtClean="0"/>
              <a:t> </a:t>
            </a:r>
            <a:r>
              <a:rPr lang="ru-RU" sz="8000" dirty="0" err="1" smtClean="0"/>
              <a:t>характерні</a:t>
            </a:r>
            <a:r>
              <a:rPr lang="ru-RU" sz="8000" dirty="0" smtClean="0"/>
              <a:t> </a:t>
            </a:r>
            <a:r>
              <a:rPr lang="ru-RU" sz="8000" dirty="0" err="1" smtClean="0"/>
              <a:t>відтінки</a:t>
            </a:r>
            <a:r>
              <a:rPr lang="ru-RU" sz="8000" dirty="0" smtClean="0"/>
              <a:t> </a:t>
            </a:r>
            <a:r>
              <a:rPr lang="ru-RU" sz="8000" dirty="0" err="1" smtClean="0"/>
              <a:t>її</a:t>
            </a:r>
            <a:r>
              <a:rPr lang="ru-RU" sz="8000" dirty="0" smtClean="0"/>
              <a:t> </a:t>
            </a:r>
            <a:r>
              <a:rPr lang="ru-RU" sz="8000" dirty="0" err="1" smtClean="0"/>
              <a:t>звучання</a:t>
            </a:r>
            <a:r>
              <a:rPr lang="ru-RU" sz="8000" dirty="0" smtClean="0"/>
              <a:t>;</a:t>
            </a:r>
          </a:p>
          <a:p>
            <a:pPr lvl="0"/>
            <a:r>
              <a:rPr lang="ru-RU" sz="8000" dirty="0" err="1" smtClean="0"/>
              <a:t>знають</a:t>
            </a:r>
            <a:r>
              <a:rPr lang="ru-RU" sz="8000" dirty="0" smtClean="0"/>
              <a:t> </a:t>
            </a:r>
            <a:r>
              <a:rPr lang="ru-RU" sz="8000" dirty="0" err="1" smtClean="0"/>
              <a:t>деякі</a:t>
            </a:r>
            <a:r>
              <a:rPr lang="ru-RU" sz="8000" dirty="0" smtClean="0"/>
              <a:t> </a:t>
            </a:r>
            <a:r>
              <a:rPr lang="ru-RU" sz="8000" dirty="0" err="1" smtClean="0"/>
              <a:t>народні</a:t>
            </a:r>
            <a:r>
              <a:rPr lang="ru-RU" sz="8000" dirty="0" smtClean="0"/>
              <a:t> </a:t>
            </a:r>
            <a:r>
              <a:rPr lang="ru-RU" sz="8000" dirty="0" err="1" smtClean="0"/>
              <a:t>музичні</a:t>
            </a:r>
            <a:r>
              <a:rPr lang="ru-RU" sz="8000" dirty="0" smtClean="0"/>
              <a:t> </a:t>
            </a:r>
            <a:r>
              <a:rPr lang="ru-RU" sz="8000" dirty="0" err="1" smtClean="0"/>
              <a:t>ігри</a:t>
            </a:r>
            <a:r>
              <a:rPr lang="ru-RU" sz="8000" dirty="0" smtClean="0"/>
              <a:t>;</a:t>
            </a:r>
          </a:p>
          <a:p>
            <a:pPr lvl="0"/>
            <a:r>
              <a:rPr lang="ru-RU" sz="8000" dirty="0" err="1" smtClean="0"/>
              <a:t>мають</a:t>
            </a:r>
            <a:r>
              <a:rPr lang="ru-RU" sz="8000" dirty="0" smtClean="0"/>
              <a:t> </a:t>
            </a:r>
            <a:r>
              <a:rPr lang="ru-RU" sz="8000" dirty="0" err="1" smtClean="0"/>
              <a:t>елементарні</a:t>
            </a:r>
            <a:r>
              <a:rPr lang="ru-RU" sz="8000" dirty="0" smtClean="0"/>
              <a:t> </a:t>
            </a:r>
            <a:r>
              <a:rPr lang="ru-RU" sz="8000" dirty="0" err="1" smtClean="0"/>
              <a:t>навики</a:t>
            </a:r>
            <a:r>
              <a:rPr lang="ru-RU" sz="8000" dirty="0" smtClean="0"/>
              <a:t> </a:t>
            </a:r>
            <a:r>
              <a:rPr lang="ru-RU" sz="8000" dirty="0" err="1" smtClean="0"/>
              <a:t>гри</a:t>
            </a:r>
            <a:r>
              <a:rPr lang="ru-RU" sz="8000" dirty="0" smtClean="0"/>
              <a:t> на </a:t>
            </a:r>
            <a:r>
              <a:rPr lang="ru-RU" sz="8000" dirty="0" err="1" smtClean="0"/>
              <a:t>дитячих</a:t>
            </a:r>
            <a:r>
              <a:rPr lang="ru-RU" sz="8000" dirty="0" smtClean="0"/>
              <a:t> </a:t>
            </a:r>
            <a:r>
              <a:rPr lang="ru-RU" sz="8000" dirty="0" err="1" smtClean="0"/>
              <a:t>народних</a:t>
            </a:r>
            <a:r>
              <a:rPr lang="ru-RU" sz="8000" dirty="0" smtClean="0"/>
              <a:t> </a:t>
            </a:r>
            <a:r>
              <a:rPr lang="ru-RU" sz="8000" dirty="0" err="1" smtClean="0"/>
              <a:t>музичних</a:t>
            </a:r>
            <a:r>
              <a:rPr lang="ru-RU" sz="8000" dirty="0" smtClean="0"/>
              <a:t> </a:t>
            </a:r>
            <a:r>
              <a:rPr lang="ru-RU" sz="8000" dirty="0" err="1" smtClean="0"/>
              <a:t>інструментах</a:t>
            </a:r>
            <a:r>
              <a:rPr lang="ru-RU" sz="8000" dirty="0" smtClean="0"/>
              <a:t>;</a:t>
            </a:r>
          </a:p>
          <a:p>
            <a:pPr lvl="0"/>
            <a:r>
              <a:rPr lang="ru-RU" sz="8000" dirty="0" err="1" smtClean="0"/>
              <a:t>знають</a:t>
            </a:r>
            <a:r>
              <a:rPr lang="ru-RU" sz="8000" dirty="0" smtClean="0"/>
              <a:t> </a:t>
            </a:r>
            <a:r>
              <a:rPr lang="ru-RU" sz="8000" dirty="0" err="1" smtClean="0"/>
              <a:t>назви</a:t>
            </a:r>
            <a:r>
              <a:rPr lang="ru-RU" sz="8000" dirty="0" smtClean="0"/>
              <a:t> </a:t>
            </a:r>
            <a:r>
              <a:rPr lang="ru-RU" sz="8000" dirty="0" err="1" smtClean="0"/>
              <a:t>народних</a:t>
            </a:r>
            <a:r>
              <a:rPr lang="ru-RU" sz="8000" dirty="0" smtClean="0"/>
              <a:t> </a:t>
            </a:r>
            <a:r>
              <a:rPr lang="ru-RU" sz="8000" dirty="0" err="1" smtClean="0"/>
              <a:t>музичних</a:t>
            </a:r>
            <a:r>
              <a:rPr lang="ru-RU" sz="8000" dirty="0" smtClean="0"/>
              <a:t> </a:t>
            </a:r>
            <a:r>
              <a:rPr lang="ru-RU" sz="8000" dirty="0" err="1" smtClean="0"/>
              <a:t>інструментів</a:t>
            </a:r>
            <a:r>
              <a:rPr lang="ru-RU" sz="8000" dirty="0" smtClean="0"/>
              <a:t>, </a:t>
            </a:r>
            <a:r>
              <a:rPr lang="ru-RU" sz="8000" dirty="0" err="1" smtClean="0"/>
              <a:t>відрізняють</a:t>
            </a:r>
            <a:r>
              <a:rPr lang="ru-RU" sz="8000" dirty="0" smtClean="0"/>
              <a:t> </a:t>
            </a:r>
            <a:r>
              <a:rPr lang="ru-RU" sz="8000" dirty="0" err="1" smtClean="0"/>
              <a:t>їх</a:t>
            </a:r>
            <a:r>
              <a:rPr lang="ru-RU" sz="8000" dirty="0" smtClean="0"/>
              <a:t> </a:t>
            </a:r>
            <a:r>
              <a:rPr lang="ru-RU" sz="8000" dirty="0" err="1" smtClean="0"/>
              <a:t>від</a:t>
            </a:r>
            <a:r>
              <a:rPr lang="ru-RU" sz="8000" dirty="0" smtClean="0"/>
              <a:t> </a:t>
            </a:r>
            <a:r>
              <a:rPr lang="ru-RU" sz="8000" dirty="0" err="1" smtClean="0"/>
              <a:t>сучасних</a:t>
            </a:r>
            <a:r>
              <a:rPr lang="ru-RU" sz="8000" dirty="0" smtClean="0"/>
              <a:t>;</a:t>
            </a:r>
          </a:p>
          <a:p>
            <a:pPr lvl="0"/>
            <a:r>
              <a:rPr lang="ru-RU" sz="8000" dirty="0" err="1" smtClean="0"/>
              <a:t>з</a:t>
            </a:r>
            <a:r>
              <a:rPr lang="ru-RU" sz="8000" dirty="0" smtClean="0"/>
              <a:t> </a:t>
            </a:r>
            <a:r>
              <a:rPr lang="ru-RU" sz="8000" dirty="0" err="1" smtClean="0"/>
              <a:t>цікавістю</a:t>
            </a:r>
            <a:r>
              <a:rPr lang="ru-RU" sz="8000" dirty="0" smtClean="0"/>
              <a:t> </a:t>
            </a:r>
            <a:r>
              <a:rPr lang="ru-RU" sz="8000" dirty="0" err="1" smtClean="0"/>
              <a:t>беруть</a:t>
            </a:r>
            <a:r>
              <a:rPr lang="ru-RU" sz="8000" dirty="0" smtClean="0"/>
              <a:t> участь у </a:t>
            </a:r>
            <a:r>
              <a:rPr lang="ru-RU" sz="8000" dirty="0" err="1" smtClean="0"/>
              <a:t>підготовці</a:t>
            </a:r>
            <a:r>
              <a:rPr lang="ru-RU" sz="8000" dirty="0" smtClean="0"/>
              <a:t> </a:t>
            </a:r>
            <a:r>
              <a:rPr lang="ru-RU" sz="8000" dirty="0" err="1" smtClean="0"/>
              <a:t>і</a:t>
            </a:r>
            <a:r>
              <a:rPr lang="ru-RU" sz="8000" dirty="0" smtClean="0"/>
              <a:t> </a:t>
            </a:r>
            <a:r>
              <a:rPr lang="ru-RU" sz="8000" dirty="0" err="1" smtClean="0"/>
              <a:t>проведенні</a:t>
            </a:r>
            <a:r>
              <a:rPr lang="ru-RU" sz="8000" dirty="0" smtClean="0"/>
              <a:t> </a:t>
            </a:r>
            <a:r>
              <a:rPr lang="ru-RU" sz="8000" dirty="0" err="1" smtClean="0"/>
              <a:t>фольклорних</a:t>
            </a:r>
            <a:r>
              <a:rPr lang="ru-RU" sz="8000" dirty="0" smtClean="0"/>
              <a:t> свят;</a:t>
            </a:r>
          </a:p>
          <a:p>
            <a:pPr lvl="0"/>
            <a:r>
              <a:rPr lang="ru-RU" sz="8000" dirty="0" err="1" smtClean="0"/>
              <a:t>передають</a:t>
            </a:r>
            <a:r>
              <a:rPr lang="ru-RU" sz="8000" dirty="0" smtClean="0"/>
              <a:t> </a:t>
            </a:r>
            <a:r>
              <a:rPr lang="ru-RU" sz="8000" dirty="0" err="1" smtClean="0"/>
              <a:t>свої</a:t>
            </a:r>
            <a:r>
              <a:rPr lang="ru-RU" sz="8000" dirty="0" smtClean="0"/>
              <a:t> </a:t>
            </a:r>
            <a:r>
              <a:rPr lang="ru-RU" sz="8000" dirty="0" err="1" smtClean="0"/>
              <a:t>враження</a:t>
            </a:r>
            <a:r>
              <a:rPr lang="ru-RU" sz="8000" dirty="0" smtClean="0"/>
              <a:t> </a:t>
            </a:r>
            <a:r>
              <a:rPr lang="ru-RU" sz="8000" dirty="0" err="1" smtClean="0"/>
              <a:t>й</a:t>
            </a:r>
            <a:r>
              <a:rPr lang="ru-RU" sz="8000" dirty="0" smtClean="0"/>
              <a:t> </a:t>
            </a:r>
            <a:r>
              <a:rPr lang="ru-RU" sz="8000" dirty="0" err="1" smtClean="0"/>
              <a:t>відчуття</a:t>
            </a:r>
            <a:r>
              <a:rPr lang="ru-RU" sz="8000" dirty="0" smtClean="0"/>
              <a:t> </a:t>
            </a:r>
            <a:r>
              <a:rPr lang="ru-RU" sz="8000" dirty="0" err="1" smtClean="0"/>
              <a:t>від</a:t>
            </a:r>
            <a:r>
              <a:rPr lang="ru-RU" sz="8000" dirty="0" smtClean="0"/>
              <a:t> </a:t>
            </a:r>
            <a:r>
              <a:rPr lang="ru-RU" sz="8000" dirty="0" err="1" smtClean="0"/>
              <a:t>народної</a:t>
            </a:r>
            <a:r>
              <a:rPr lang="ru-RU" sz="8000" dirty="0" smtClean="0"/>
              <a:t> </a:t>
            </a:r>
            <a:r>
              <a:rPr lang="ru-RU" sz="8000" dirty="0" err="1" smtClean="0"/>
              <a:t>музики</a:t>
            </a:r>
            <a:r>
              <a:rPr lang="ru-RU" sz="8000" dirty="0" smtClean="0"/>
              <a:t> в </a:t>
            </a:r>
            <a:r>
              <a:rPr lang="ru-RU" sz="8000" dirty="0" err="1" smtClean="0"/>
              <a:t>інших</a:t>
            </a:r>
            <a:r>
              <a:rPr lang="ru-RU" sz="8000" dirty="0" smtClean="0"/>
              <a:t> видах </a:t>
            </a:r>
            <a:r>
              <a:rPr lang="ru-RU" sz="8000" dirty="0" err="1" smtClean="0"/>
              <a:t>діяльності</a:t>
            </a:r>
            <a:r>
              <a:rPr lang="ru-RU" sz="8000" dirty="0" smtClean="0"/>
              <a:t> - </a:t>
            </a:r>
            <a:r>
              <a:rPr lang="ru-RU" sz="8000" dirty="0" err="1" smtClean="0"/>
              <a:t>образотворчій</a:t>
            </a:r>
            <a:r>
              <a:rPr lang="ru-RU" sz="8000" dirty="0" smtClean="0"/>
              <a:t>, </a:t>
            </a:r>
            <a:r>
              <a:rPr lang="ru-RU" sz="8000" dirty="0" err="1" smtClean="0"/>
              <a:t>художньо-мовній</a:t>
            </a:r>
            <a:r>
              <a:rPr lang="ru-RU" sz="8000" dirty="0" smtClean="0"/>
              <a:t>, </a:t>
            </a:r>
            <a:r>
              <a:rPr lang="ru-RU" sz="8000" dirty="0" err="1" smtClean="0"/>
              <a:t>театральній</a:t>
            </a:r>
            <a:r>
              <a:rPr lang="ru-RU" sz="8000" dirty="0" smtClean="0"/>
              <a:t>, в </a:t>
            </a:r>
            <a:r>
              <a:rPr lang="ru-RU" sz="8000" dirty="0" err="1" smtClean="0"/>
              <a:t>ознайомленні</a:t>
            </a:r>
            <a:r>
              <a:rPr lang="ru-RU" sz="8000" dirty="0" smtClean="0"/>
              <a:t> </a:t>
            </a:r>
            <a:r>
              <a:rPr lang="ru-RU" sz="8000" dirty="0" err="1" smtClean="0"/>
              <a:t>з</a:t>
            </a:r>
            <a:r>
              <a:rPr lang="ru-RU" sz="8000" dirty="0" smtClean="0"/>
              <a:t> природою.</a:t>
            </a:r>
          </a:p>
          <a:p>
            <a:endParaRPr lang="ru-RU" sz="8000"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Видатні композитори Закарпаття:</a:t>
            </a:r>
            <a:endParaRPr lang="ru-RU" dirty="0"/>
          </a:p>
        </p:txBody>
      </p:sp>
      <p:sp>
        <p:nvSpPr>
          <p:cNvPr id="3" name="Місце для вмісту 2"/>
          <p:cNvSpPr>
            <a:spLocks noGrp="1"/>
          </p:cNvSpPr>
          <p:nvPr>
            <p:ph idx="1"/>
          </p:nvPr>
        </p:nvSpPr>
        <p:spPr>
          <a:xfrm>
            <a:off x="3000364" y="1600200"/>
            <a:ext cx="5686436" cy="4525963"/>
          </a:xfrm>
        </p:spPr>
        <p:txBody>
          <a:bodyPr>
            <a:normAutofit fontScale="77500" lnSpcReduction="20000"/>
          </a:bodyPr>
          <a:lstStyle/>
          <a:p>
            <a:r>
              <a:rPr lang="uk-UA" b="1" i="1" dirty="0" err="1" smtClean="0"/>
              <a:t>Задор</a:t>
            </a:r>
            <a:r>
              <a:rPr lang="uk-UA" b="1" i="1" dirty="0" smtClean="0"/>
              <a:t> </a:t>
            </a:r>
            <a:r>
              <a:rPr lang="uk-UA" b="1" i="1" dirty="0" err="1" smtClean="0"/>
              <a:t>Дезидерій</a:t>
            </a:r>
            <a:r>
              <a:rPr lang="uk-UA" b="1" i="1" dirty="0" smtClean="0"/>
              <a:t> Євгенович</a:t>
            </a:r>
            <a:endParaRPr lang="ru-RU" dirty="0" smtClean="0"/>
          </a:p>
          <a:p>
            <a:r>
              <a:rPr lang="ru-RU" dirty="0" err="1" smtClean="0"/>
              <a:t>Народився</a:t>
            </a:r>
            <a:r>
              <a:rPr lang="ru-RU" dirty="0" smtClean="0"/>
              <a:t> 20 </a:t>
            </a:r>
            <a:r>
              <a:rPr lang="ru-RU" dirty="0" err="1" smtClean="0"/>
              <a:t>жовтня</a:t>
            </a:r>
            <a:r>
              <a:rPr lang="ru-RU" dirty="0" smtClean="0"/>
              <a:t> 1912р. в </a:t>
            </a:r>
            <a:r>
              <a:rPr lang="ru-RU" dirty="0" err="1" smtClean="0"/>
              <a:t>родині</a:t>
            </a:r>
            <a:r>
              <a:rPr lang="ru-RU" dirty="0" smtClean="0"/>
              <a:t> </a:t>
            </a:r>
            <a:r>
              <a:rPr lang="ru-RU" dirty="0" err="1" smtClean="0"/>
              <a:t>музикантів</a:t>
            </a:r>
            <a:r>
              <a:rPr lang="ru-RU" dirty="0" smtClean="0"/>
              <a:t> </a:t>
            </a:r>
            <a:r>
              <a:rPr lang="ru-RU" dirty="0" err="1" smtClean="0"/>
              <a:t>в</a:t>
            </a:r>
            <a:r>
              <a:rPr lang="ru-RU" dirty="0" smtClean="0"/>
              <a:t> </a:t>
            </a:r>
            <a:r>
              <a:rPr lang="ru-RU" dirty="0" err="1" smtClean="0"/>
              <a:t>Ужгороді</a:t>
            </a:r>
            <a:r>
              <a:rPr lang="ru-RU" dirty="0" smtClean="0"/>
              <a:t>. </a:t>
            </a:r>
            <a:r>
              <a:rPr lang="ru-RU" dirty="0" err="1" smtClean="0"/>
              <a:t>Закінчив</a:t>
            </a:r>
            <a:r>
              <a:rPr lang="ru-RU" dirty="0" smtClean="0"/>
              <a:t> </a:t>
            </a:r>
            <a:r>
              <a:rPr lang="ru-RU" dirty="0" err="1" smtClean="0"/>
              <a:t>паралельно</a:t>
            </a:r>
            <a:r>
              <a:rPr lang="ru-RU" dirty="0" smtClean="0"/>
              <a:t> три </a:t>
            </a:r>
            <a:r>
              <a:rPr lang="ru-RU" dirty="0" err="1" smtClean="0"/>
              <a:t>факультети</a:t>
            </a:r>
            <a:r>
              <a:rPr lang="ru-RU" dirty="0" smtClean="0"/>
              <a:t> </a:t>
            </a:r>
            <a:r>
              <a:rPr lang="ru-RU" dirty="0" err="1" smtClean="0"/>
              <a:t>Паризької</a:t>
            </a:r>
            <a:r>
              <a:rPr lang="ru-RU" dirty="0" smtClean="0"/>
              <a:t> </a:t>
            </a:r>
            <a:r>
              <a:rPr lang="ru-RU" dirty="0" err="1" smtClean="0"/>
              <a:t>консерваторії</a:t>
            </a:r>
            <a:r>
              <a:rPr lang="ru-RU" dirty="0" smtClean="0"/>
              <a:t>: </a:t>
            </a:r>
            <a:r>
              <a:rPr lang="ru-RU" dirty="0" err="1" smtClean="0"/>
              <a:t>органний</a:t>
            </a:r>
            <a:r>
              <a:rPr lang="ru-RU" dirty="0" smtClean="0"/>
              <a:t>, </a:t>
            </a:r>
            <a:r>
              <a:rPr lang="ru-RU" dirty="0" err="1" smtClean="0"/>
              <a:t>фортепіано</a:t>
            </a:r>
            <a:r>
              <a:rPr lang="ru-RU" dirty="0" smtClean="0"/>
              <a:t>, </a:t>
            </a:r>
            <a:r>
              <a:rPr lang="ru-RU" dirty="0" err="1" smtClean="0"/>
              <a:t>диригентський</a:t>
            </a:r>
            <a:r>
              <a:rPr lang="ru-RU" dirty="0" smtClean="0"/>
              <a:t>. Проходить </a:t>
            </a:r>
            <a:r>
              <a:rPr lang="ru-RU" dirty="0" err="1" smtClean="0"/>
              <a:t>повний</a:t>
            </a:r>
            <a:r>
              <a:rPr lang="ru-RU" dirty="0" smtClean="0"/>
              <a:t> курс </a:t>
            </a:r>
            <a:r>
              <a:rPr lang="ru-RU" dirty="0" err="1" smtClean="0"/>
              <a:t>аспірантури</a:t>
            </a:r>
            <a:r>
              <a:rPr lang="ru-RU" dirty="0" smtClean="0"/>
              <a:t> в </a:t>
            </a:r>
            <a:r>
              <a:rPr lang="ru-RU" dirty="0" err="1" smtClean="0"/>
              <a:t>Празі</a:t>
            </a:r>
            <a:r>
              <a:rPr lang="ru-RU" dirty="0" smtClean="0"/>
              <a:t> по </a:t>
            </a:r>
            <a:r>
              <a:rPr lang="ru-RU" dirty="0" err="1" smtClean="0"/>
              <a:t>композиції</a:t>
            </a:r>
            <a:r>
              <a:rPr lang="ru-RU" dirty="0" smtClean="0"/>
              <a:t> та </a:t>
            </a:r>
            <a:r>
              <a:rPr lang="ru-RU" dirty="0" err="1" smtClean="0"/>
              <a:t>музикології</a:t>
            </a:r>
            <a:r>
              <a:rPr lang="ru-RU" dirty="0" smtClean="0"/>
              <a:t>. </a:t>
            </a:r>
            <a:r>
              <a:rPr lang="ru-RU" dirty="0" err="1" smtClean="0"/>
              <a:t>Кілька</a:t>
            </a:r>
            <a:r>
              <a:rPr lang="ru-RU" dirty="0" smtClean="0"/>
              <a:t> </a:t>
            </a:r>
            <a:r>
              <a:rPr lang="ru-RU" dirty="0" err="1" smtClean="0"/>
              <a:t>років</a:t>
            </a:r>
            <a:r>
              <a:rPr lang="ru-RU" dirty="0" smtClean="0"/>
              <a:t> </a:t>
            </a:r>
            <a:r>
              <a:rPr lang="ru-RU" dirty="0" err="1" smtClean="0"/>
              <a:t>їздив</a:t>
            </a:r>
            <a:r>
              <a:rPr lang="ru-RU" dirty="0" smtClean="0"/>
              <a:t> </a:t>
            </a:r>
            <a:r>
              <a:rPr lang="ru-RU" dirty="0" err="1" smtClean="0"/>
              <a:t>з</a:t>
            </a:r>
            <a:r>
              <a:rPr lang="ru-RU" dirty="0" smtClean="0"/>
              <a:t> концертами як </a:t>
            </a:r>
            <a:r>
              <a:rPr lang="ru-RU" dirty="0" err="1" smtClean="0"/>
              <a:t>піаніст</a:t>
            </a:r>
            <a:r>
              <a:rPr lang="ru-RU" dirty="0" smtClean="0"/>
              <a:t> у </a:t>
            </a:r>
            <a:r>
              <a:rPr lang="ru-RU" dirty="0" err="1" smtClean="0"/>
              <a:t>Чехословаччину</a:t>
            </a:r>
            <a:r>
              <a:rPr lang="ru-RU" dirty="0" smtClean="0"/>
              <a:t>, </a:t>
            </a:r>
            <a:r>
              <a:rPr lang="ru-RU" dirty="0" err="1" smtClean="0"/>
              <a:t>Угорщину</a:t>
            </a:r>
            <a:r>
              <a:rPr lang="ru-RU" dirty="0" smtClean="0"/>
              <a:t>, </a:t>
            </a:r>
            <a:r>
              <a:rPr lang="ru-RU" dirty="0" err="1" smtClean="0"/>
              <a:t>Румунію</a:t>
            </a:r>
            <a:r>
              <a:rPr lang="ru-RU" dirty="0" smtClean="0"/>
              <a:t>. </a:t>
            </a:r>
            <a:r>
              <a:rPr lang="ru-RU" dirty="0" err="1" smtClean="0"/>
              <a:t>Працює</a:t>
            </a:r>
            <a:r>
              <a:rPr lang="ru-RU" dirty="0" smtClean="0"/>
              <a:t> </a:t>
            </a:r>
            <a:r>
              <a:rPr lang="ru-RU" dirty="0" err="1" smtClean="0"/>
              <a:t>викладачем</a:t>
            </a:r>
            <a:r>
              <a:rPr lang="ru-RU" dirty="0" smtClean="0"/>
              <a:t> </a:t>
            </a:r>
            <a:r>
              <a:rPr lang="ru-RU" dirty="0" err="1" smtClean="0"/>
              <a:t>музики</a:t>
            </a:r>
            <a:r>
              <a:rPr lang="ru-RU" dirty="0" smtClean="0"/>
              <a:t> у </a:t>
            </a:r>
            <a:r>
              <a:rPr lang="ru-RU" dirty="0" err="1" smtClean="0"/>
              <a:t>навчальних</a:t>
            </a:r>
            <a:r>
              <a:rPr lang="ru-RU" dirty="0" smtClean="0"/>
              <a:t> закладах краю. </a:t>
            </a:r>
          </a:p>
          <a:p>
            <a:endParaRPr lang="ru-RU" dirty="0"/>
          </a:p>
        </p:txBody>
      </p:sp>
      <p:pic>
        <p:nvPicPr>
          <p:cNvPr id="10" name="Объект 9"/>
          <p:cNvPicPr>
            <a:picLocks noChangeAspect="1"/>
          </p:cNvPicPr>
          <p:nvPr/>
        </p:nvPicPr>
        <p:blipFill>
          <a:blip r:embed="rId2" cstate="print"/>
          <a:srcRect/>
          <a:stretch>
            <a:fillRect/>
          </a:stretch>
        </p:blipFill>
        <p:spPr bwMode="auto">
          <a:xfrm>
            <a:off x="214282" y="1643050"/>
            <a:ext cx="2641701" cy="36433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a:xfrm>
            <a:off x="2071670" y="1428736"/>
            <a:ext cx="6686568" cy="1614486"/>
          </a:xfrm>
        </p:spPr>
        <p:txBody>
          <a:bodyPr>
            <a:normAutofit lnSpcReduction="10000"/>
          </a:bodyPr>
          <a:lstStyle/>
          <a:p>
            <a:r>
              <a:rPr lang="uk-UA" sz="2000" b="1" i="1" dirty="0" smtClean="0"/>
              <a:t>Михайло Михайлович  </a:t>
            </a:r>
            <a:r>
              <a:rPr lang="uk-UA" sz="2000" b="1" i="1" dirty="0" err="1" smtClean="0"/>
              <a:t>Кречко</a:t>
            </a:r>
            <a:endParaRPr lang="ru-RU" sz="2000" dirty="0" smtClean="0"/>
          </a:p>
          <a:p>
            <a:r>
              <a:rPr lang="ru-RU" sz="2000" dirty="0" smtClean="0"/>
              <a:t> (нар. </a:t>
            </a:r>
            <a:r>
              <a:rPr lang="ru-RU" sz="2000" dirty="0" smtClean="0">
                <a:hlinkClick r:id="rId2" tooltip="5 вересня"/>
              </a:rPr>
              <a:t>5 </a:t>
            </a:r>
            <a:r>
              <a:rPr lang="ru-RU" sz="2000" dirty="0" err="1" smtClean="0">
                <a:hlinkClick r:id="rId2" tooltip="5 вересня"/>
              </a:rPr>
              <a:t>вересня</a:t>
            </a:r>
            <a:r>
              <a:rPr lang="ru-RU" sz="2000" dirty="0" smtClean="0"/>
              <a:t> </a:t>
            </a:r>
            <a:r>
              <a:rPr lang="ru-RU" sz="2000" dirty="0" smtClean="0">
                <a:hlinkClick r:id="rId3" tooltip="1925"/>
              </a:rPr>
              <a:t>1925</a:t>
            </a:r>
            <a:r>
              <a:rPr lang="ru-RU" sz="2000" dirty="0" smtClean="0"/>
              <a:t>, </a:t>
            </a:r>
            <a:r>
              <a:rPr lang="ru-RU" sz="2000" dirty="0" smtClean="0">
                <a:hlinkClick r:id="rId4" tooltip="Порошково"/>
              </a:rPr>
              <a:t>Порошково</a:t>
            </a:r>
            <a:r>
              <a:rPr lang="ru-RU" sz="2000" dirty="0" smtClean="0"/>
              <a:t> — </a:t>
            </a:r>
            <a:r>
              <a:rPr lang="ru-RU" sz="2000" dirty="0" err="1" smtClean="0"/>
              <a:t>пом</a:t>
            </a:r>
            <a:r>
              <a:rPr lang="ru-RU" sz="2000" dirty="0" smtClean="0"/>
              <a:t>. </a:t>
            </a:r>
            <a:r>
              <a:rPr lang="ru-RU" sz="2000" dirty="0" smtClean="0">
                <a:hlinkClick r:id="rId5" tooltip="25 листопада"/>
              </a:rPr>
              <a:t>25 листопада</a:t>
            </a:r>
            <a:r>
              <a:rPr lang="ru-RU" sz="2000" dirty="0" smtClean="0"/>
              <a:t> </a:t>
            </a:r>
            <a:r>
              <a:rPr lang="ru-RU" sz="2000" dirty="0" smtClean="0">
                <a:hlinkClick r:id="rId6" tooltip="1996"/>
              </a:rPr>
              <a:t>1996</a:t>
            </a:r>
            <a:r>
              <a:rPr lang="ru-RU" sz="2000" dirty="0" smtClean="0"/>
              <a:t>, </a:t>
            </a:r>
            <a:r>
              <a:rPr lang="ru-RU" sz="2000" dirty="0" err="1" smtClean="0">
                <a:hlinkClick r:id="rId7" tooltip="Луцьк"/>
              </a:rPr>
              <a:t>Луцьк</a:t>
            </a:r>
            <a:r>
              <a:rPr lang="ru-RU" sz="2000" dirty="0" smtClean="0"/>
              <a:t>) — </a:t>
            </a:r>
            <a:r>
              <a:rPr lang="ru-RU" sz="2000" dirty="0" err="1" smtClean="0"/>
              <a:t>український</a:t>
            </a:r>
            <a:r>
              <a:rPr lang="ru-RU" sz="2000" dirty="0" smtClean="0"/>
              <a:t> </a:t>
            </a:r>
            <a:r>
              <a:rPr lang="ru-RU" sz="2000" dirty="0" smtClean="0">
                <a:hlinkClick r:id="rId8" tooltip="Композитор"/>
              </a:rPr>
              <a:t>композитор</a:t>
            </a:r>
            <a:r>
              <a:rPr lang="ru-RU" sz="2000" dirty="0" smtClean="0"/>
              <a:t>, </a:t>
            </a:r>
            <a:r>
              <a:rPr lang="ru-RU" sz="2000" dirty="0" err="1" smtClean="0"/>
              <a:t>хоровий</a:t>
            </a:r>
            <a:r>
              <a:rPr lang="ru-RU" sz="2000" dirty="0" smtClean="0"/>
              <a:t> </a:t>
            </a:r>
            <a:r>
              <a:rPr lang="ru-RU" sz="2000" dirty="0" err="1" smtClean="0">
                <a:hlinkClick r:id="rId9" tooltip="Диригент"/>
              </a:rPr>
              <a:t>диригент</a:t>
            </a:r>
            <a:r>
              <a:rPr lang="ru-RU" sz="2000" dirty="0" smtClean="0"/>
              <a:t>, </a:t>
            </a:r>
            <a:r>
              <a:rPr lang="ru-RU" sz="2000" dirty="0" err="1" smtClean="0"/>
              <a:t>вокаліст</a:t>
            </a:r>
            <a:r>
              <a:rPr lang="ru-RU" sz="2000" dirty="0" smtClean="0"/>
              <a:t>, </a:t>
            </a:r>
            <a:r>
              <a:rPr lang="ru-RU" sz="2000" dirty="0" err="1" smtClean="0">
                <a:hlinkClick r:id="rId10" tooltip="Народний артист УРСР"/>
              </a:rPr>
              <a:t>народний</a:t>
            </a:r>
            <a:r>
              <a:rPr lang="ru-RU" sz="2000" dirty="0" smtClean="0">
                <a:hlinkClick r:id="rId10" tooltip="Народний артист УРСР"/>
              </a:rPr>
              <a:t> артист УРСР</a:t>
            </a:r>
            <a:r>
              <a:rPr lang="ru-RU" sz="2000" dirty="0" smtClean="0"/>
              <a:t>, </a:t>
            </a:r>
            <a:r>
              <a:rPr lang="ru-RU" sz="2000" dirty="0" err="1" smtClean="0"/>
              <a:t>керівник</a:t>
            </a:r>
            <a:r>
              <a:rPr lang="ru-RU" sz="2000" dirty="0" smtClean="0"/>
              <a:t> </a:t>
            </a:r>
            <a:r>
              <a:rPr lang="ru-RU" sz="2000" dirty="0" err="1" smtClean="0"/>
              <a:t>відомого</a:t>
            </a:r>
            <a:r>
              <a:rPr lang="ru-RU" sz="2000" dirty="0" smtClean="0"/>
              <a:t> </a:t>
            </a:r>
            <a:r>
              <a:rPr lang="ru-RU" sz="2000" dirty="0" err="1" smtClean="0"/>
              <a:t>Закарпатського</a:t>
            </a:r>
            <a:r>
              <a:rPr lang="ru-RU" sz="2000" dirty="0" smtClean="0"/>
              <a:t> хору.</a:t>
            </a:r>
          </a:p>
          <a:p>
            <a:endParaRPr lang="ru-RU" dirty="0"/>
          </a:p>
        </p:txBody>
      </p:sp>
      <p:pic>
        <p:nvPicPr>
          <p:cNvPr id="39938" name="Picture 2" descr="Кречко_Михайло_Михайлович"/>
          <p:cNvPicPr>
            <a:picLocks noChangeAspect="1" noChangeArrowheads="1"/>
          </p:cNvPicPr>
          <p:nvPr/>
        </p:nvPicPr>
        <p:blipFill>
          <a:blip r:embed="rId11" cstate="print"/>
          <a:srcRect/>
          <a:stretch>
            <a:fillRect/>
          </a:stretch>
        </p:blipFill>
        <p:spPr bwMode="auto">
          <a:xfrm>
            <a:off x="428596" y="1428736"/>
            <a:ext cx="1524000" cy="2371725"/>
          </a:xfrm>
          <a:prstGeom prst="rect">
            <a:avLst/>
          </a:prstGeom>
          <a:noFill/>
          <a:ln w="9525">
            <a:noFill/>
            <a:miter lim="800000"/>
            <a:headEnd/>
            <a:tailEnd/>
          </a:ln>
        </p:spPr>
      </p:pic>
      <p:sp>
        <p:nvSpPr>
          <p:cNvPr id="5" name="Прямокутник 4"/>
          <p:cNvSpPr/>
          <p:nvPr/>
        </p:nvSpPr>
        <p:spPr>
          <a:xfrm>
            <a:off x="500034" y="3857628"/>
            <a:ext cx="6215090" cy="2031325"/>
          </a:xfrm>
          <a:prstGeom prst="rect">
            <a:avLst/>
          </a:prstGeom>
        </p:spPr>
        <p:txBody>
          <a:bodyPr wrap="square">
            <a:spAutoFit/>
          </a:bodyPr>
          <a:lstStyle/>
          <a:p>
            <a:r>
              <a:rPr lang="uk-UA" b="1" i="1" dirty="0" smtClean="0"/>
              <a:t>Машкін Михайло Васильович</a:t>
            </a:r>
            <a:r>
              <a:rPr lang="uk-UA" dirty="0" smtClean="0"/>
              <a:t> (народився </a:t>
            </a:r>
            <a:r>
              <a:rPr lang="uk-UA" dirty="0" smtClean="0">
                <a:hlinkClick r:id="rId5" tooltip="25 листопада"/>
              </a:rPr>
              <a:t>25 листопада</a:t>
            </a:r>
            <a:r>
              <a:rPr lang="uk-UA" dirty="0" smtClean="0"/>
              <a:t> </a:t>
            </a:r>
            <a:r>
              <a:rPr lang="uk-UA" dirty="0" smtClean="0">
                <a:hlinkClick r:id="rId12" tooltip="1926"/>
              </a:rPr>
              <a:t>1926</a:t>
            </a:r>
            <a:r>
              <a:rPr lang="uk-UA" dirty="0" smtClean="0"/>
              <a:t>, с. </a:t>
            </a:r>
            <a:r>
              <a:rPr lang="uk-UA" dirty="0" err="1" smtClean="0">
                <a:hlinkClick r:id="rId13" tooltip="Новоолександрівка (Дніпропетровський район)"/>
              </a:rPr>
              <a:t>Новоолександрівка</a:t>
            </a:r>
            <a:r>
              <a:rPr lang="uk-UA" dirty="0" smtClean="0"/>
              <a:t>, </a:t>
            </a:r>
            <a:r>
              <a:rPr lang="uk-UA" dirty="0" smtClean="0">
                <a:hlinkClick r:id="rId14" tooltip="Дніпропетровський район"/>
              </a:rPr>
              <a:t>Дніпропетровський район</a:t>
            </a:r>
            <a:r>
              <a:rPr lang="uk-UA" dirty="0" smtClean="0"/>
              <a:t>, </a:t>
            </a:r>
            <a:r>
              <a:rPr lang="uk-UA" dirty="0" smtClean="0">
                <a:hlinkClick r:id="rId15" tooltip="Дніпропетровська область"/>
              </a:rPr>
              <a:t>Дніпропетровська область</a:t>
            </a:r>
            <a:r>
              <a:rPr lang="uk-UA" dirty="0" smtClean="0"/>
              <a:t> — помер </a:t>
            </a:r>
            <a:r>
              <a:rPr lang="uk-UA" dirty="0" smtClean="0">
                <a:hlinkClick r:id="rId16" tooltip="13 листопада"/>
              </a:rPr>
              <a:t>13 листопада</a:t>
            </a:r>
            <a:r>
              <a:rPr lang="uk-UA" dirty="0" smtClean="0"/>
              <a:t> </a:t>
            </a:r>
            <a:r>
              <a:rPr lang="uk-UA" dirty="0" smtClean="0">
                <a:hlinkClick r:id="rId17" tooltip="1971"/>
              </a:rPr>
              <a:t>1971</a:t>
            </a:r>
            <a:r>
              <a:rPr lang="uk-UA" dirty="0" smtClean="0"/>
              <a:t>, с. </a:t>
            </a:r>
            <a:r>
              <a:rPr lang="uk-UA" dirty="0" smtClean="0">
                <a:hlinkClick r:id="rId18" tooltip="Довге (Іршавський район)"/>
              </a:rPr>
              <a:t>Довге</a:t>
            </a:r>
            <a:r>
              <a:rPr lang="uk-UA" dirty="0" smtClean="0"/>
              <a:t>, </a:t>
            </a:r>
            <a:r>
              <a:rPr lang="uk-UA" dirty="0" err="1" smtClean="0">
                <a:hlinkClick r:id="rId19" tooltip="Іршавський район"/>
              </a:rPr>
              <a:t>Іршавський</a:t>
            </a:r>
            <a:r>
              <a:rPr lang="uk-UA" dirty="0" smtClean="0">
                <a:hlinkClick r:id="rId19" tooltip="Іршавський район"/>
              </a:rPr>
              <a:t> район</a:t>
            </a:r>
            <a:r>
              <a:rPr lang="uk-UA" dirty="0" smtClean="0"/>
              <a:t>, </a:t>
            </a:r>
            <a:r>
              <a:rPr lang="uk-UA" dirty="0" smtClean="0">
                <a:hlinkClick r:id="rId20" tooltip="Закарпатська область"/>
              </a:rPr>
              <a:t>Закарпатська область</a:t>
            </a:r>
            <a:r>
              <a:rPr lang="uk-UA" dirty="0" smtClean="0"/>
              <a:t>) — український поет і </a:t>
            </a:r>
            <a:r>
              <a:rPr lang="uk-UA" dirty="0" smtClean="0">
                <a:hlinkClick r:id="rId8" tooltip="Композитор"/>
              </a:rPr>
              <a:t>композитор</a:t>
            </a:r>
            <a:r>
              <a:rPr lang="uk-UA" dirty="0" smtClean="0"/>
              <a:t>, збирач фольклору. Автор пісні «Верховино, мати моя». </a:t>
            </a:r>
            <a:r>
              <a:rPr lang="uk-UA" dirty="0" smtClean="0">
                <a:hlinkClick r:id="rId21" tooltip="Заслужений діяч мистецтв України"/>
              </a:rPr>
              <a:t>Заслужений діяч мистецтв України</a:t>
            </a:r>
            <a:r>
              <a:rPr lang="uk-UA" dirty="0" smtClean="0"/>
              <a:t> (</a:t>
            </a:r>
            <a:r>
              <a:rPr lang="uk-UA" dirty="0" smtClean="0">
                <a:hlinkClick r:id="rId22" tooltip="1960"/>
              </a:rPr>
              <a:t>1960</a:t>
            </a:r>
            <a:r>
              <a:rPr lang="uk-UA" dirty="0" smtClean="0"/>
              <a:t>).</a:t>
            </a:r>
            <a:endParaRPr lang="ru-RU" dirty="0"/>
          </a:p>
        </p:txBody>
      </p:sp>
      <p:pic>
        <p:nvPicPr>
          <p:cNvPr id="39939" name="Picture 3" descr="http://dzerkalo-zakarpattya.com/wp-content/uploads/2014/01/%D0%9C%D0%B0%D1%88%D0%BA%D1%96%D0%BD-140x200.jpg"/>
          <p:cNvPicPr>
            <a:picLocks noChangeAspect="1" noChangeArrowheads="1"/>
          </p:cNvPicPr>
          <p:nvPr/>
        </p:nvPicPr>
        <p:blipFill>
          <a:blip r:embed="rId23" r:link="rId24" cstate="print"/>
          <a:srcRect/>
          <a:stretch>
            <a:fillRect/>
          </a:stretch>
        </p:blipFill>
        <p:spPr bwMode="auto">
          <a:xfrm>
            <a:off x="6786578" y="3857628"/>
            <a:ext cx="1816100" cy="25955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uk-UA" b="1" i="1" dirty="0" smtClean="0"/>
              <a:t>Закарпатські народні музичні </a:t>
            </a:r>
            <a:endParaRPr lang="ru-RU" dirty="0"/>
          </a:p>
        </p:txBody>
      </p:sp>
      <p:sp>
        <p:nvSpPr>
          <p:cNvPr id="3" name="Місце для вмісту 2"/>
          <p:cNvSpPr>
            <a:spLocks noGrp="1"/>
          </p:cNvSpPr>
          <p:nvPr>
            <p:ph idx="1"/>
          </p:nvPr>
        </p:nvSpPr>
        <p:spPr/>
        <p:txBody>
          <a:bodyPr/>
          <a:lstStyle/>
          <a:p>
            <a:r>
              <a:rPr lang="uk-UA" sz="2800" b="1" i="1" dirty="0" smtClean="0"/>
              <a:t>інструменти </a:t>
            </a:r>
            <a:r>
              <a:rPr lang="uk-UA" sz="2800" dirty="0" smtClean="0"/>
              <a:t>– трембіта, скрипка, домбра, сопілка, бубон, дримба,</a:t>
            </a:r>
          </a:p>
          <a:p>
            <a:r>
              <a:rPr lang="uk-UA" sz="2800" b="1" i="1" dirty="0" smtClean="0"/>
              <a:t> </a:t>
            </a:r>
            <a:r>
              <a:rPr lang="uk-UA" sz="2800" b="1" i="1" dirty="0" err="1" smtClean="0"/>
              <a:t>Дри́мба</a:t>
            </a:r>
            <a:r>
              <a:rPr lang="uk-UA" sz="2800" i="1" dirty="0" smtClean="0"/>
              <a:t> — музичний щипковий інструмент</a:t>
            </a:r>
            <a:endParaRPr lang="ru-RU" sz="2800" dirty="0" smtClean="0"/>
          </a:p>
          <a:p>
            <a:endParaRPr lang="ru-RU" dirty="0"/>
          </a:p>
        </p:txBody>
      </p:sp>
      <p:pic>
        <p:nvPicPr>
          <p:cNvPr id="1026" name="Picture 2" descr="20110610103058"/>
          <p:cNvPicPr>
            <a:picLocks noChangeAspect="1" noChangeArrowheads="1"/>
          </p:cNvPicPr>
          <p:nvPr/>
        </p:nvPicPr>
        <p:blipFill>
          <a:blip r:embed="rId2" cstate="print"/>
          <a:srcRect/>
          <a:stretch>
            <a:fillRect/>
          </a:stretch>
        </p:blipFill>
        <p:spPr bwMode="auto">
          <a:xfrm>
            <a:off x="571472" y="3214686"/>
            <a:ext cx="3156764" cy="1690001"/>
          </a:xfrm>
          <a:prstGeom prst="rect">
            <a:avLst/>
          </a:prstGeom>
          <a:noFill/>
          <a:ln w="9525">
            <a:noFill/>
            <a:miter lim="800000"/>
            <a:headEnd/>
            <a:tailEnd/>
          </a:ln>
        </p:spPr>
      </p:pic>
      <p:pic>
        <p:nvPicPr>
          <p:cNvPr id="4" name="Picture 2" descr="Jew's_harp"/>
          <p:cNvPicPr>
            <a:picLocks noChangeAspect="1" noChangeArrowheads="1"/>
          </p:cNvPicPr>
          <p:nvPr/>
        </p:nvPicPr>
        <p:blipFill>
          <a:blip r:embed="rId3" cstate="print"/>
          <a:srcRect/>
          <a:stretch>
            <a:fillRect/>
          </a:stretch>
        </p:blipFill>
        <p:spPr bwMode="auto">
          <a:xfrm>
            <a:off x="6858016" y="2500306"/>
            <a:ext cx="2000264" cy="1336176"/>
          </a:xfrm>
          <a:prstGeom prst="rect">
            <a:avLst/>
          </a:prstGeom>
          <a:noFill/>
          <a:ln w="9525">
            <a:noFill/>
            <a:miter lim="800000"/>
            <a:headEnd/>
            <a:tailEnd/>
          </a:ln>
        </p:spPr>
      </p:pic>
      <p:pic>
        <p:nvPicPr>
          <p:cNvPr id="1027" name="Picture 3" descr="http://www.tmf-museum.kiev.ua/ua/1/music/img/tzymbaly/tz2.gif"/>
          <p:cNvPicPr>
            <a:picLocks noChangeAspect="1" noChangeArrowheads="1"/>
          </p:cNvPicPr>
          <p:nvPr/>
        </p:nvPicPr>
        <p:blipFill>
          <a:blip r:embed="rId4" r:link="rId5" cstate="print"/>
          <a:srcRect/>
          <a:stretch>
            <a:fillRect/>
          </a:stretch>
        </p:blipFill>
        <p:spPr bwMode="auto">
          <a:xfrm>
            <a:off x="5143504" y="3786190"/>
            <a:ext cx="2581275" cy="1143000"/>
          </a:xfrm>
          <a:prstGeom prst="rect">
            <a:avLst/>
          </a:prstGeom>
          <a:noFill/>
          <a:ln w="9525">
            <a:noFill/>
            <a:miter lim="800000"/>
            <a:headEnd/>
            <a:tailEnd/>
          </a:ln>
        </p:spPr>
      </p:pic>
      <p:sp>
        <p:nvSpPr>
          <p:cNvPr id="7" name="TextBox 6"/>
          <p:cNvSpPr txBox="1"/>
          <p:nvPr/>
        </p:nvSpPr>
        <p:spPr>
          <a:xfrm>
            <a:off x="7715272" y="4143380"/>
            <a:ext cx="1088760" cy="369332"/>
          </a:xfrm>
          <a:prstGeom prst="rect">
            <a:avLst/>
          </a:prstGeom>
          <a:noFill/>
        </p:spPr>
        <p:txBody>
          <a:bodyPr wrap="none" rtlCol="0">
            <a:spAutoFit/>
          </a:bodyPr>
          <a:lstStyle/>
          <a:p>
            <a:r>
              <a:rPr lang="uk-UA" dirty="0" smtClean="0"/>
              <a:t>Цимбали</a:t>
            </a:r>
            <a:endParaRPr lang="ru-RU" dirty="0"/>
          </a:p>
        </p:txBody>
      </p:sp>
      <p:sp>
        <p:nvSpPr>
          <p:cNvPr id="9" name="Rectangle 4"/>
          <p:cNvSpPr>
            <a:spLocks noChangeArrowheads="1"/>
          </p:cNvSpPr>
          <p:nvPr/>
        </p:nvSpPr>
        <p:spPr bwMode="auto">
          <a:xfrm>
            <a:off x="4143372" y="5500702"/>
            <a:ext cx="5357786" cy="80021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Тараґот</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hlinkClick r:id="rId6" tooltip="Угорська мова"/>
              </a:rPr>
              <a:t>угор</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hlinkClick r:id="rId6" tooltip="Угорська мова"/>
              </a:rPr>
              <a:t>.</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hu-H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Tárogató</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hlinkClick r:id="rId7" tooltip="Румунія"/>
              </a:rPr>
              <a:t>румунський</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hlinkClick r:id="rId8" tooltip="Угорщина"/>
              </a:rPr>
              <a:t>угорський</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i</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hlinkClick r:id="rId9" tooltip="Україна"/>
              </a:rPr>
              <a:t>український</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народний</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духовий</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hlinkClick r:id="rId10" tooltip="Музичний інструмент"/>
              </a:rPr>
              <a:t>музичний</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hlinkClick r:id="rId10" tooltip="Музичний інструмент"/>
              </a:rPr>
              <a:t> </a:t>
            </a:r>
            <a:r>
              <a:rPr kumimoji="0" lang="ru-RU" sz="1400" b="0" i="1"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hlinkClick r:id="rId10" tooltip="Музичний інструмент"/>
              </a:rPr>
              <a:t>інструмент</a:t>
            </a:r>
            <a:r>
              <a:rPr kumimoji="0" lang="ru-RU" sz="1400" b="0" i="1"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a:t>
            </a:r>
            <a:endParaRPr kumimoji="0" lang="ru-RU" sz="900" b="0" i="0" u="none" strike="noStrike" cap="none" normalizeH="0" baseline="0" dirty="0" smtClean="0">
              <a:ln>
                <a:noFill/>
              </a:ln>
              <a:solidFill>
                <a:schemeClr val="tx1"/>
              </a:solidFill>
              <a:effectLst/>
              <a:latin typeface="Arial" pitchFamily="34" charset="0"/>
            </a:endParaRPr>
          </a:p>
          <a:p>
            <a:pPr marL="0" marR="0" lvl="0" indent="1778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029" name="Picture 5" descr="Tarogato"/>
          <p:cNvPicPr>
            <a:picLocks noChangeAspect="1" noChangeArrowheads="1"/>
          </p:cNvPicPr>
          <p:nvPr/>
        </p:nvPicPr>
        <p:blipFill>
          <a:blip r:embed="rId11" cstate="print"/>
          <a:srcRect/>
          <a:stretch>
            <a:fillRect/>
          </a:stretch>
        </p:blipFill>
        <p:spPr bwMode="auto">
          <a:xfrm>
            <a:off x="642910" y="5072074"/>
            <a:ext cx="2933700" cy="15525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11156"/>
          </a:xfrm>
        </p:spPr>
        <p:txBody>
          <a:bodyPr>
            <a:normAutofit fontScale="90000"/>
          </a:bodyPr>
          <a:lstStyle/>
          <a:p>
            <a:r>
              <a:rPr lang="uk-UA" sz="3600" b="1" i="1" dirty="0" smtClean="0"/>
              <a:t>Закарпатські народні музичні </a:t>
            </a:r>
            <a:endParaRPr lang="ru-RU" sz="3600" dirty="0"/>
          </a:p>
        </p:txBody>
      </p:sp>
      <p:pic>
        <p:nvPicPr>
          <p:cNvPr id="2050" name="Picture 2"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5429256" y="1357298"/>
            <a:ext cx="2576512" cy="1677513"/>
          </a:xfrm>
          <a:prstGeom prst="rect">
            <a:avLst/>
          </a:prstGeom>
          <a:noFill/>
          <a:ln w="9525">
            <a:noFill/>
            <a:miter lim="800000"/>
            <a:headEnd/>
            <a:tailEnd/>
          </a:ln>
        </p:spPr>
      </p:pic>
      <p:pic>
        <p:nvPicPr>
          <p:cNvPr id="2051" name="Picture 3" descr="&amp;Pcy;&amp;ocy;&amp;khcy;&amp;ocy;&amp;zhcy;&amp;iecy;&amp;iecy; &amp;icy;&amp;zcy;&amp;ocy;&amp;bcy;&amp;rcy;&amp;acy;&amp;zhcy;&amp;iecy;&amp;ncy;&amp;icy;&amp;iecy;"/>
          <p:cNvPicPr>
            <a:picLocks noChangeAspect="1" noChangeArrowheads="1"/>
          </p:cNvPicPr>
          <p:nvPr/>
        </p:nvPicPr>
        <p:blipFill>
          <a:blip r:embed="rId3" cstate="print"/>
          <a:srcRect/>
          <a:stretch>
            <a:fillRect/>
          </a:stretch>
        </p:blipFill>
        <p:spPr bwMode="auto">
          <a:xfrm>
            <a:off x="785786" y="1357298"/>
            <a:ext cx="2352675" cy="1743075"/>
          </a:xfrm>
          <a:prstGeom prst="rect">
            <a:avLst/>
          </a:prstGeom>
          <a:noFill/>
          <a:ln w="9525">
            <a:noFill/>
            <a:miter lim="800000"/>
            <a:headEnd/>
            <a:tailEnd/>
          </a:ln>
        </p:spPr>
      </p:pic>
      <p:sp>
        <p:nvSpPr>
          <p:cNvPr id="9" name="TextBox 8"/>
          <p:cNvSpPr txBox="1"/>
          <p:nvPr/>
        </p:nvSpPr>
        <p:spPr>
          <a:xfrm>
            <a:off x="642910" y="928670"/>
            <a:ext cx="2857520" cy="738664"/>
          </a:xfrm>
          <a:prstGeom prst="rect">
            <a:avLst/>
          </a:prstGeom>
          <a:noFill/>
        </p:spPr>
        <p:txBody>
          <a:bodyPr wrap="square" rtlCol="0">
            <a:spAutoFit/>
          </a:bodyPr>
          <a:lstStyle/>
          <a:p>
            <a:r>
              <a:rPr lang="uk-UA" sz="2400" b="1" i="1" dirty="0" smtClean="0"/>
              <a:t>Угорські цимбали</a:t>
            </a:r>
            <a:endParaRPr lang="ru-RU" sz="2400" i="1" dirty="0" smtClean="0"/>
          </a:p>
          <a:p>
            <a:endParaRPr lang="ru-RU" dirty="0"/>
          </a:p>
        </p:txBody>
      </p:sp>
      <p:sp>
        <p:nvSpPr>
          <p:cNvPr id="10" name="Прямокутник 9"/>
          <p:cNvSpPr/>
          <p:nvPr/>
        </p:nvSpPr>
        <p:spPr>
          <a:xfrm>
            <a:off x="5000628" y="976739"/>
            <a:ext cx="3333747" cy="461665"/>
          </a:xfrm>
          <a:prstGeom prst="rect">
            <a:avLst/>
          </a:prstGeom>
        </p:spPr>
        <p:txBody>
          <a:bodyPr wrap="square">
            <a:spAutoFit/>
          </a:bodyPr>
          <a:lstStyle/>
          <a:p>
            <a:pPr marL="342900" lvl="0" indent="-342900" algn="r">
              <a:spcBef>
                <a:spcPct val="20000"/>
              </a:spcBef>
              <a:buFont typeface="Arial" pitchFamily="34" charset="0"/>
              <a:buChar char="•"/>
            </a:pPr>
            <a:r>
              <a:rPr lang="uk-UA" sz="2400" b="1" dirty="0" smtClean="0">
                <a:solidFill>
                  <a:prstClr val="black"/>
                </a:solidFill>
              </a:rPr>
              <a:t>Румунські цимбали</a:t>
            </a:r>
            <a:endParaRPr lang="ru-RU" sz="2400" dirty="0">
              <a:solidFill>
                <a:prstClr val="black"/>
              </a:solidFill>
            </a:endParaRPr>
          </a:p>
        </p:txBody>
      </p:sp>
      <p:sp>
        <p:nvSpPr>
          <p:cNvPr id="12" name="Rectangle 6"/>
          <p:cNvSpPr>
            <a:spLocks noChangeArrowheads="1"/>
          </p:cNvSpPr>
          <p:nvPr/>
        </p:nvSpPr>
        <p:spPr bwMode="auto">
          <a:xfrm>
            <a:off x="642910" y="3110238"/>
            <a:ext cx="8358246" cy="5232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Дуда, коза, баран,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міх</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 все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це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назви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одного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і</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того самого народного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музичного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інструмента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що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відомий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багатьом</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народам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Narrow" pitchFamily="34" charset="0"/>
              </a:rPr>
              <a:t>світу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Narrow"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2055" name="Picture 7" descr="&amp;Pcy;&amp;ocy;&amp;khcy;&amp;ocy;&amp;zhcy;&amp;iecy;&amp;iecy; &amp;icy;&amp;zcy;&amp;ocy;&amp;bcy;&amp;rcy;&amp;acy;&amp;zhcy;&amp;iecy;&amp;ncy;&amp;icy;&amp;iecy;"/>
          <p:cNvPicPr>
            <a:picLocks noChangeAspect="1" noChangeArrowheads="1"/>
          </p:cNvPicPr>
          <p:nvPr/>
        </p:nvPicPr>
        <p:blipFill>
          <a:blip r:embed="rId4" r:link="rId5" cstate="print"/>
          <a:srcRect/>
          <a:stretch>
            <a:fillRect/>
          </a:stretch>
        </p:blipFill>
        <p:spPr bwMode="auto">
          <a:xfrm>
            <a:off x="500034" y="3714752"/>
            <a:ext cx="2609850" cy="1752600"/>
          </a:xfrm>
          <a:prstGeom prst="rect">
            <a:avLst/>
          </a:prstGeom>
          <a:noFill/>
          <a:ln w="9525">
            <a:noFill/>
            <a:miter lim="800000"/>
            <a:headEnd/>
            <a:tailEnd/>
          </a:ln>
        </p:spPr>
      </p:pic>
      <p:pic>
        <p:nvPicPr>
          <p:cNvPr id="2056" name="Picture 8" descr="&amp;Pcy;&amp;ocy;&amp;khcy;&amp;ocy;&amp;zhcy;&amp;iecy;&amp;iecy; &amp;icy;&amp;zcy;&amp;ocy;&amp;bcy;&amp;rcy;&amp;acy;&amp;zhcy;&amp;iecy;&amp;ncy;&amp;icy;&amp;iecy;"/>
          <p:cNvPicPr>
            <a:picLocks noChangeAspect="1" noChangeArrowheads="1"/>
          </p:cNvPicPr>
          <p:nvPr/>
        </p:nvPicPr>
        <p:blipFill>
          <a:blip r:embed="rId6" r:link="rId7" cstate="print"/>
          <a:srcRect/>
          <a:stretch>
            <a:fillRect/>
          </a:stretch>
        </p:blipFill>
        <p:spPr bwMode="auto">
          <a:xfrm>
            <a:off x="7143768" y="3643314"/>
            <a:ext cx="1323975" cy="1524000"/>
          </a:xfrm>
          <a:prstGeom prst="rect">
            <a:avLst/>
          </a:prstGeom>
          <a:noFill/>
          <a:ln w="9525">
            <a:noFill/>
            <a:miter lim="800000"/>
            <a:headEnd/>
            <a:tailEnd/>
          </a:ln>
        </p:spPr>
      </p:pic>
      <p:sp>
        <p:nvSpPr>
          <p:cNvPr id="15" name="Прямокутник 14"/>
          <p:cNvSpPr/>
          <p:nvPr/>
        </p:nvSpPr>
        <p:spPr>
          <a:xfrm>
            <a:off x="3571868" y="5214950"/>
            <a:ext cx="5286380" cy="1477328"/>
          </a:xfrm>
          <a:prstGeom prst="rect">
            <a:avLst/>
          </a:prstGeom>
        </p:spPr>
        <p:txBody>
          <a:bodyPr wrap="square">
            <a:spAutoFit/>
          </a:bodyPr>
          <a:lstStyle/>
          <a:p>
            <a:r>
              <a:rPr lang="uk-UA" i="1" dirty="0" smtClean="0"/>
              <a:t>Із західних областей України в інші регіони країни прийшов екзотичний ударний інструмент, що за специфічне забарвлення звуку зветься </a:t>
            </a:r>
            <a:r>
              <a:rPr lang="uk-UA" b="1" i="1" dirty="0" smtClean="0"/>
              <a:t>БУГАЙ</a:t>
            </a:r>
            <a:r>
              <a:rPr lang="uk-UA" i="1" dirty="0" smtClean="0"/>
              <a:t> </a:t>
            </a:r>
          </a:p>
          <a:p>
            <a:r>
              <a:rPr lang="uk-UA" i="1" dirty="0" smtClean="0"/>
              <a:t>Бугай </a:t>
            </a:r>
            <a:r>
              <a:rPr lang="hu-HU" i="1" dirty="0" smtClean="0"/>
              <a:t>(Köcsogduda) </a:t>
            </a:r>
            <a:r>
              <a:rPr lang="uk-UA" i="1" dirty="0" smtClean="0"/>
              <a:t>є традиційний народний інструмент угорців.</a:t>
            </a:r>
            <a:endParaRPr lang="ru-RU" dirty="0"/>
          </a:p>
        </p:txBody>
      </p:sp>
      <p:pic>
        <p:nvPicPr>
          <p:cNvPr id="2057" name="Picture 9" descr="&amp;Pcy;&amp;ocy;&amp;khcy;&amp;ocy;&amp;zhcy;&amp;iecy;&amp;iecy; &amp;icy;&amp;zcy;&amp;ocy;&amp;bcy;&amp;rcy;&amp;acy;&amp;zhcy;&amp;iecy;&amp;ncy;&amp;icy;&amp;iecy;"/>
          <p:cNvPicPr>
            <a:picLocks noChangeAspect="1" noChangeArrowheads="1"/>
          </p:cNvPicPr>
          <p:nvPr/>
        </p:nvPicPr>
        <p:blipFill>
          <a:blip r:embed="rId8" r:link="rId9" cstate="print"/>
          <a:srcRect l="17500" r="19999"/>
          <a:stretch>
            <a:fillRect/>
          </a:stretch>
        </p:blipFill>
        <p:spPr bwMode="auto">
          <a:xfrm>
            <a:off x="4857752" y="3643314"/>
            <a:ext cx="1674340" cy="150019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2050" name="Picture 2" descr="C:\Documents and Settings\Администратор\Рабочий стол\семінари ДНЗ\Матер кращ досв з патр вих ДНЗ м.Мукачева\Україна мій рідний край\Фото садочка\Методика К.Орфа\_DSC3955.jpg"/>
          <p:cNvPicPr>
            <a:picLocks noChangeAspect="1" noChangeArrowheads="1"/>
          </p:cNvPicPr>
          <p:nvPr/>
        </p:nvPicPr>
        <p:blipFill>
          <a:blip r:embed="rId2" cstate="print"/>
          <a:srcRect/>
          <a:stretch>
            <a:fillRect/>
          </a:stretch>
        </p:blipFill>
        <p:spPr bwMode="auto">
          <a:xfrm>
            <a:off x="133339" y="214290"/>
            <a:ext cx="9010661" cy="59680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Підрозділ</a:t>
            </a:r>
            <a:r>
              <a:rPr lang="ru-RU" dirty="0" smtClean="0"/>
              <a:t> «</a:t>
            </a:r>
            <a:r>
              <a:rPr lang="ru-RU" dirty="0" err="1" smtClean="0"/>
              <a:t>Музика</a:t>
            </a:r>
            <a:endParaRPr lang="ru-RU" dirty="0"/>
          </a:p>
        </p:txBody>
      </p:sp>
      <p:sp>
        <p:nvSpPr>
          <p:cNvPr id="3" name="Місце для вмісту 2"/>
          <p:cNvSpPr>
            <a:spLocks noGrp="1"/>
          </p:cNvSpPr>
          <p:nvPr>
            <p:ph idx="1"/>
          </p:nvPr>
        </p:nvSpPr>
        <p:spPr>
          <a:xfrm>
            <a:off x="457200" y="1071546"/>
            <a:ext cx="8329642" cy="5054617"/>
          </a:xfrm>
        </p:spPr>
        <p:txBody>
          <a:bodyPr>
            <a:normAutofit fontScale="25000" lnSpcReduction="20000"/>
          </a:bodyPr>
          <a:lstStyle/>
          <a:p>
            <a:r>
              <a:rPr lang="ru-RU" dirty="0" smtClean="0"/>
              <a:t>»</a:t>
            </a:r>
            <a:endParaRPr lang="ru-RU" b="1" i="1" dirty="0" smtClean="0"/>
          </a:p>
          <a:p>
            <a:r>
              <a:rPr lang="ru-RU" sz="8000" b="1" dirty="0" err="1" smtClean="0"/>
              <a:t>Орієнтовний</a:t>
            </a:r>
            <a:r>
              <a:rPr lang="ru-RU" sz="8000" b="1" dirty="0" smtClean="0"/>
              <a:t> </a:t>
            </a:r>
            <a:r>
              <a:rPr lang="ru-RU" sz="8000" b="1" dirty="0" err="1" smtClean="0"/>
              <a:t>перелік</a:t>
            </a:r>
            <a:r>
              <a:rPr lang="ru-RU" sz="8000" b="1" dirty="0" smtClean="0"/>
              <a:t> </a:t>
            </a:r>
            <a:r>
              <a:rPr lang="ru-RU" sz="8000" b="1" dirty="0" err="1" smtClean="0"/>
              <a:t>творів</a:t>
            </a:r>
            <a:r>
              <a:rPr lang="ru-RU" sz="8000" b="1" dirty="0" smtClean="0"/>
              <a:t> для </a:t>
            </a:r>
            <a:r>
              <a:rPr lang="ru-RU" sz="8000" b="1" dirty="0" err="1" smtClean="0"/>
              <a:t>слухання</a:t>
            </a:r>
            <a:endParaRPr lang="ru-RU" sz="8000" b="1" i="1" dirty="0" smtClean="0"/>
          </a:p>
          <a:p>
            <a:r>
              <a:rPr lang="ru-RU" sz="8000" dirty="0" err="1" smtClean="0"/>
              <a:t>Російські</a:t>
            </a:r>
            <a:r>
              <a:rPr lang="ru-RU" sz="8000" dirty="0" smtClean="0"/>
              <a:t>: «Котик заболел», «Котик выздоровел» (муз. 0. </a:t>
            </a:r>
            <a:r>
              <a:rPr lang="ru-RU" sz="8000" dirty="0" err="1" smtClean="0"/>
              <a:t>Гречанінова</a:t>
            </a:r>
            <a:r>
              <a:rPr lang="ru-RU" sz="8000" dirty="0" smtClean="0"/>
              <a:t>); «Детская полька» (муз. М. </a:t>
            </a:r>
            <a:r>
              <a:rPr lang="ru-RU" sz="8000" dirty="0" err="1" smtClean="0"/>
              <a:t>Глінки</a:t>
            </a:r>
            <a:r>
              <a:rPr lang="ru-RU" sz="8000" dirty="0" smtClean="0"/>
              <a:t>); «Плач куклы» (муз. Т. </a:t>
            </a:r>
            <a:r>
              <a:rPr lang="ru-RU" sz="8000" dirty="0" err="1" smtClean="0"/>
              <a:t>Попатенко</a:t>
            </a:r>
            <a:r>
              <a:rPr lang="ru-RU" sz="8000" dirty="0" smtClean="0"/>
              <a:t>); «Клоуны» (муз. Д. </a:t>
            </a:r>
            <a:r>
              <a:rPr lang="ru-RU" sz="8000" dirty="0" err="1" smtClean="0"/>
              <a:t>Кабалевського</a:t>
            </a:r>
            <a:r>
              <a:rPr lang="ru-RU" sz="8000" dirty="0" smtClean="0"/>
              <a:t>) та </a:t>
            </a:r>
            <a:r>
              <a:rPr lang="ru-RU" sz="8000" dirty="0" err="1" smtClean="0"/>
              <a:t>ін</a:t>
            </a:r>
            <a:r>
              <a:rPr lang="ru-RU" sz="8000" dirty="0" smtClean="0"/>
              <a:t>.</a:t>
            </a:r>
          </a:p>
          <a:p>
            <a:r>
              <a:rPr lang="ru-RU" sz="8000" dirty="0" err="1" smtClean="0"/>
              <a:t>Українські</a:t>
            </a:r>
            <a:r>
              <a:rPr lang="ru-RU" sz="8000" dirty="0" smtClean="0"/>
              <a:t>: «</a:t>
            </a:r>
            <a:r>
              <a:rPr lang="ru-RU" sz="8000" dirty="0" err="1" smtClean="0"/>
              <a:t>Подоляночка</a:t>
            </a:r>
            <a:r>
              <a:rPr lang="ru-RU" sz="8000" dirty="0" smtClean="0"/>
              <a:t>» (нар. </a:t>
            </a:r>
            <a:r>
              <a:rPr lang="ru-RU" sz="8000" dirty="0" err="1" smtClean="0"/>
              <a:t>мелодія</a:t>
            </a:r>
            <a:r>
              <a:rPr lang="ru-RU" sz="8000" dirty="0" smtClean="0"/>
              <a:t>, обр. Л. </a:t>
            </a:r>
            <a:r>
              <a:rPr lang="ru-RU" sz="8000" dirty="0" err="1" smtClean="0"/>
              <a:t>Ревуцького</a:t>
            </a:r>
            <a:r>
              <a:rPr lang="ru-RU" sz="8000" dirty="0" smtClean="0"/>
              <a:t>); «Спи, моя </a:t>
            </a:r>
            <a:r>
              <a:rPr lang="ru-RU" sz="8000" dirty="0" err="1" smtClean="0"/>
              <a:t>дитино</a:t>
            </a:r>
            <a:r>
              <a:rPr lang="ru-RU" sz="8000" dirty="0" smtClean="0"/>
              <a:t>» (муз. Я. </a:t>
            </a:r>
            <a:r>
              <a:rPr lang="ru-RU" sz="8000" dirty="0" err="1" smtClean="0"/>
              <a:t>Степового</a:t>
            </a:r>
            <a:r>
              <a:rPr lang="ru-RU" sz="8000" dirty="0" smtClean="0"/>
              <a:t>); «Котик </a:t>
            </a:r>
            <a:r>
              <a:rPr lang="ru-RU" sz="8000" dirty="0" err="1" smtClean="0"/>
              <a:t>сіренький</a:t>
            </a:r>
            <a:r>
              <a:rPr lang="ru-RU" sz="8000" dirty="0" smtClean="0"/>
              <a:t>» (нар. </a:t>
            </a:r>
            <a:r>
              <a:rPr lang="ru-RU" sz="8000" dirty="0" err="1" smtClean="0"/>
              <a:t>пісня</a:t>
            </a:r>
            <a:r>
              <a:rPr lang="ru-RU" sz="8000" dirty="0" smtClean="0"/>
              <a:t>, обр. М. </a:t>
            </a:r>
            <a:r>
              <a:rPr lang="ru-RU" sz="8000" dirty="0" err="1" smtClean="0"/>
              <a:t>Вериковського</a:t>
            </a:r>
            <a:r>
              <a:rPr lang="ru-RU" sz="8000" dirty="0" smtClean="0"/>
              <a:t>); «Два </a:t>
            </a:r>
            <a:r>
              <a:rPr lang="ru-RU" sz="8000" dirty="0" err="1" smtClean="0"/>
              <a:t>півні</a:t>
            </a:r>
            <a:r>
              <a:rPr lang="ru-RU" sz="8000" dirty="0" smtClean="0"/>
              <a:t>» (нар. </a:t>
            </a:r>
            <a:r>
              <a:rPr lang="ru-RU" sz="8000" dirty="0" err="1" smtClean="0"/>
              <a:t>пісня</a:t>
            </a:r>
            <a:r>
              <a:rPr lang="ru-RU" sz="8000" dirty="0" smtClean="0"/>
              <a:t>, обр. М. </a:t>
            </a:r>
            <a:r>
              <a:rPr lang="ru-RU" sz="8000" dirty="0" err="1" smtClean="0"/>
              <a:t>Компанійця</a:t>
            </a:r>
            <a:r>
              <a:rPr lang="ru-RU" sz="8000" dirty="0" smtClean="0"/>
              <a:t>) та </a:t>
            </a:r>
            <a:r>
              <a:rPr lang="ru-RU" sz="8000" dirty="0" err="1" smtClean="0"/>
              <a:t>ін</a:t>
            </a:r>
            <a:r>
              <a:rPr lang="ru-RU" sz="8000" dirty="0" smtClean="0"/>
              <a:t>.</a:t>
            </a:r>
          </a:p>
          <a:p>
            <a:r>
              <a:rPr lang="uk-UA" sz="8000" dirty="0" smtClean="0"/>
              <a:t>Словацькі: «</a:t>
            </a:r>
            <a:r>
              <a:rPr lang="ru-RU" sz="8000" dirty="0" smtClean="0"/>
              <a:t>A </a:t>
            </a:r>
            <a:r>
              <a:rPr lang="ru-RU" sz="8000" dirty="0" err="1" smtClean="0"/>
              <a:t>hrdlička</a:t>
            </a:r>
            <a:r>
              <a:rPr lang="ru-RU" sz="8000" dirty="0" smtClean="0"/>
              <a:t> </a:t>
            </a:r>
            <a:r>
              <a:rPr lang="ru-RU" sz="8000" dirty="0" err="1" smtClean="0"/>
              <a:t>hrkútala</a:t>
            </a:r>
            <a:r>
              <a:rPr lang="uk-UA" sz="8000" dirty="0" smtClean="0"/>
              <a:t>» (</a:t>
            </a:r>
            <a:r>
              <a:rPr lang="ru-RU" sz="8000" dirty="0" err="1" smtClean="0"/>
              <a:t>Cigánska</a:t>
            </a:r>
            <a:r>
              <a:rPr lang="ru-RU" sz="8000" dirty="0" smtClean="0"/>
              <a:t> </a:t>
            </a:r>
            <a:r>
              <a:rPr lang="ru-RU" sz="8000" dirty="0" err="1" smtClean="0"/>
              <a:t>vianočná</a:t>
            </a:r>
            <a:r>
              <a:rPr lang="uk-UA" sz="8000" dirty="0" smtClean="0"/>
              <a:t>) «Голубка воркотала»</a:t>
            </a:r>
            <a:r>
              <a:rPr lang="ru-RU" sz="8000" dirty="0" smtClean="0"/>
              <a:t>,  </a:t>
            </a:r>
            <a:r>
              <a:rPr lang="uk-UA" sz="8000" dirty="0" smtClean="0"/>
              <a:t>«</a:t>
            </a:r>
            <a:r>
              <a:rPr lang="ru-RU" sz="8000" dirty="0" smtClean="0"/>
              <a:t>A </a:t>
            </a:r>
            <a:r>
              <a:rPr lang="ru-RU" sz="8000" dirty="0" err="1" smtClean="0"/>
              <a:t>ja</a:t>
            </a:r>
            <a:r>
              <a:rPr lang="ru-RU" sz="8000" dirty="0" smtClean="0"/>
              <a:t> </a:t>
            </a:r>
            <a:r>
              <a:rPr lang="ru-RU" sz="8000" dirty="0" err="1" smtClean="0"/>
              <a:t>taka</a:t>
            </a:r>
            <a:r>
              <a:rPr lang="ru-RU" sz="8000" dirty="0" smtClean="0"/>
              <a:t> </a:t>
            </a:r>
            <a:r>
              <a:rPr lang="ru-RU" sz="8000" dirty="0" err="1" smtClean="0"/>
              <a:t>čarna</a:t>
            </a:r>
            <a:r>
              <a:rPr lang="uk-UA" sz="8000" dirty="0" smtClean="0"/>
              <a:t>» (</a:t>
            </a:r>
            <a:r>
              <a:rPr lang="ru-RU" sz="8000" dirty="0" err="1" smtClean="0"/>
              <a:t>východoslovenská</a:t>
            </a:r>
            <a:r>
              <a:rPr lang="uk-UA" sz="8000" dirty="0" smtClean="0"/>
              <a:t>) «А я така чорна»</a:t>
            </a:r>
            <a:r>
              <a:rPr lang="ru-RU" sz="8000" dirty="0" smtClean="0"/>
              <a:t>, </a:t>
            </a:r>
            <a:r>
              <a:rPr lang="uk-UA" sz="8000" dirty="0" smtClean="0"/>
              <a:t>«</a:t>
            </a:r>
            <a:r>
              <a:rPr lang="ru-RU" sz="8000" dirty="0" smtClean="0"/>
              <a:t>A </a:t>
            </a:r>
            <a:r>
              <a:rPr lang="ru-RU" sz="8000" dirty="0" err="1" smtClean="0"/>
              <a:t>ja</a:t>
            </a:r>
            <a:r>
              <a:rPr lang="ru-RU" sz="8000" dirty="0" smtClean="0"/>
              <a:t> </a:t>
            </a:r>
            <a:r>
              <a:rPr lang="ru-RU" sz="8000" dirty="0" err="1" smtClean="0"/>
              <a:t>taka</a:t>
            </a:r>
            <a:r>
              <a:rPr lang="ru-RU" sz="8000" dirty="0" smtClean="0"/>
              <a:t> </a:t>
            </a:r>
            <a:r>
              <a:rPr lang="ru-RU" sz="8000" dirty="0" err="1" smtClean="0"/>
              <a:t>dzivečka</a:t>
            </a:r>
            <a:r>
              <a:rPr lang="uk-UA" sz="8000" dirty="0" smtClean="0"/>
              <a:t>» (</a:t>
            </a:r>
            <a:r>
              <a:rPr lang="ru-RU" sz="8000" dirty="0" err="1" smtClean="0"/>
              <a:t>východoslovenská</a:t>
            </a:r>
            <a:r>
              <a:rPr lang="uk-UA" sz="8000" dirty="0" smtClean="0"/>
              <a:t>) «А я така дівка» та інші.</a:t>
            </a:r>
            <a:r>
              <a:rPr lang="ru-RU" sz="8000" dirty="0" smtClean="0"/>
              <a:t>  </a:t>
            </a:r>
          </a:p>
          <a:p>
            <a:r>
              <a:rPr lang="ru-RU" sz="8000" b="1" dirty="0" err="1" smtClean="0"/>
              <a:t>Орієнтовний</a:t>
            </a:r>
            <a:r>
              <a:rPr lang="ru-RU" sz="8000" b="1" dirty="0" smtClean="0"/>
              <a:t> </a:t>
            </a:r>
            <a:r>
              <a:rPr lang="ru-RU" sz="8000" b="1" dirty="0" err="1" smtClean="0"/>
              <a:t>перелік</a:t>
            </a:r>
            <a:r>
              <a:rPr lang="ru-RU" sz="8000" b="1" dirty="0" smtClean="0"/>
              <a:t> </a:t>
            </a:r>
            <a:r>
              <a:rPr lang="ru-RU" sz="8000" b="1" dirty="0" err="1" smtClean="0"/>
              <a:t>пісень</a:t>
            </a:r>
            <a:r>
              <a:rPr lang="ru-RU" sz="8000" b="1" dirty="0" smtClean="0"/>
              <a:t> для </a:t>
            </a:r>
            <a:r>
              <a:rPr lang="ru-RU" sz="8000" b="1" dirty="0" err="1" smtClean="0"/>
              <a:t>слухання</a:t>
            </a:r>
            <a:endParaRPr lang="ru-RU" sz="8000" b="1" i="1" dirty="0" smtClean="0"/>
          </a:p>
          <a:p>
            <a:r>
              <a:rPr lang="ru-RU" sz="8000" dirty="0" err="1" smtClean="0"/>
              <a:t>Вірменські</a:t>
            </a:r>
            <a:r>
              <a:rPr lang="ru-RU" sz="8000" dirty="0" smtClean="0"/>
              <a:t>: «</a:t>
            </a:r>
            <a:r>
              <a:rPr lang="ru-RU" sz="8000" dirty="0" err="1" smtClean="0"/>
              <a:t>Заспіваємо</a:t>
            </a:r>
            <a:r>
              <a:rPr lang="ru-RU" sz="8000" dirty="0" smtClean="0"/>
              <a:t> </a:t>
            </a:r>
            <a:r>
              <a:rPr lang="ru-RU" sz="8000" dirty="0" err="1" smtClean="0"/>
              <a:t>вірменською</a:t>
            </a:r>
            <a:r>
              <a:rPr lang="ru-RU" sz="8000" dirty="0" smtClean="0"/>
              <a:t>», «</a:t>
            </a:r>
            <a:r>
              <a:rPr lang="ru-RU" sz="8000" dirty="0" err="1" smtClean="0"/>
              <a:t>Будівельник</a:t>
            </a:r>
            <a:r>
              <a:rPr lang="ru-RU" sz="8000" dirty="0" smtClean="0"/>
              <a:t>», «Моя мама», «Лялька-клоун», «</a:t>
            </a:r>
            <a:r>
              <a:rPr lang="ru-RU" sz="8000" dirty="0" err="1" smtClean="0"/>
              <a:t>Пісня</a:t>
            </a:r>
            <a:r>
              <a:rPr lang="ru-RU" sz="8000" dirty="0" smtClean="0"/>
              <a:t> </a:t>
            </a:r>
            <a:r>
              <a:rPr lang="ru-RU" sz="8000" dirty="0" err="1" smtClean="0"/>
              <a:t>куріпки</a:t>
            </a:r>
            <a:r>
              <a:rPr lang="ru-RU" sz="8000" dirty="0" smtClean="0"/>
              <a:t>», «</a:t>
            </a:r>
            <a:r>
              <a:rPr lang="ru-RU" sz="8000" dirty="0" err="1" smtClean="0"/>
              <a:t>Дінґ-донґ</a:t>
            </a:r>
            <a:r>
              <a:rPr lang="ru-RU" sz="8000" dirty="0" smtClean="0"/>
              <a:t>» (нар. </a:t>
            </a:r>
            <a:r>
              <a:rPr lang="ru-RU" sz="8000" dirty="0" err="1" smtClean="0"/>
              <a:t>пісні</a:t>
            </a:r>
            <a:r>
              <a:rPr lang="ru-RU" sz="8000" dirty="0" smtClean="0"/>
              <a:t>) та </a:t>
            </a:r>
            <a:r>
              <a:rPr lang="ru-RU" sz="8000" dirty="0" err="1" smtClean="0"/>
              <a:t>ін</a:t>
            </a:r>
            <a:r>
              <a:rPr lang="ru-RU" sz="8000" dirty="0" smtClean="0"/>
              <a:t>.</a:t>
            </a:r>
          </a:p>
          <a:p>
            <a:r>
              <a:rPr lang="ru-RU" sz="8000" dirty="0" err="1" smtClean="0"/>
              <a:t>Німецькі</a:t>
            </a:r>
            <a:r>
              <a:rPr lang="ru-RU" sz="8000" dirty="0" smtClean="0"/>
              <a:t>: «</a:t>
            </a:r>
            <a:r>
              <a:rPr lang="ru-RU" sz="8000" dirty="0" err="1" smtClean="0"/>
              <a:t>Співаємо</a:t>
            </a:r>
            <a:r>
              <a:rPr lang="ru-RU" sz="8000" dirty="0" smtClean="0"/>
              <a:t> разом», «</a:t>
            </a:r>
            <a:r>
              <a:rPr lang="ru-RU" sz="8000" dirty="0" err="1" smtClean="0"/>
              <a:t>Пісенька</a:t>
            </a:r>
            <a:r>
              <a:rPr lang="ru-RU" sz="8000" dirty="0" smtClean="0"/>
              <a:t> </a:t>
            </a:r>
            <a:r>
              <a:rPr lang="ru-RU" sz="8000" dirty="0" err="1" smtClean="0"/>
              <a:t>від</a:t>
            </a:r>
            <a:r>
              <a:rPr lang="ru-RU" sz="8000" dirty="0" smtClean="0"/>
              <a:t> </a:t>
            </a:r>
            <a:r>
              <a:rPr lang="ru-RU" sz="8000" dirty="0" err="1" smtClean="0"/>
              <a:t>гніву</a:t>
            </a:r>
            <a:r>
              <a:rPr lang="ru-RU" sz="8000" dirty="0" smtClean="0"/>
              <a:t>», «</a:t>
            </a:r>
            <a:r>
              <a:rPr lang="ru-RU" sz="8000" dirty="0" err="1" smtClean="0"/>
              <a:t>Пісенька</a:t>
            </a:r>
            <a:r>
              <a:rPr lang="ru-RU" sz="8000" dirty="0" smtClean="0"/>
              <a:t> </a:t>
            </a:r>
            <a:r>
              <a:rPr lang="ru-RU" sz="8000" dirty="0" err="1" smtClean="0"/>
              <a:t>від</a:t>
            </a:r>
            <a:r>
              <a:rPr lang="ru-RU" sz="8000" dirty="0" smtClean="0"/>
              <a:t> страху», «</a:t>
            </a:r>
            <a:r>
              <a:rPr lang="ru-RU" sz="8000" dirty="0" err="1" smtClean="0"/>
              <a:t>Колискова</a:t>
            </a:r>
            <a:r>
              <a:rPr lang="ru-RU" sz="8000" dirty="0" smtClean="0"/>
              <a:t> тата», «Жаба» (нар. </a:t>
            </a:r>
            <a:r>
              <a:rPr lang="ru-RU" sz="8000" dirty="0" err="1" smtClean="0"/>
              <a:t>пісні</a:t>
            </a:r>
            <a:r>
              <a:rPr lang="ru-RU" sz="8000" dirty="0" smtClean="0"/>
              <a:t>); «Пори року» (нар. </a:t>
            </a:r>
            <a:r>
              <a:rPr lang="ru-RU" sz="8000" dirty="0" err="1" smtClean="0"/>
              <a:t>пісня</a:t>
            </a:r>
            <a:r>
              <a:rPr lang="ru-RU" sz="8000" dirty="0" smtClean="0"/>
              <a:t>, обр. Т. </a:t>
            </a:r>
            <a:r>
              <a:rPr lang="ru-RU" sz="8000" dirty="0" err="1" smtClean="0"/>
              <a:t>Попатенко</a:t>
            </a:r>
            <a:r>
              <a:rPr lang="ru-RU" sz="8000" dirty="0" smtClean="0"/>
              <a:t>, сл. А. </a:t>
            </a:r>
            <a:r>
              <a:rPr lang="ru-RU" sz="8000" dirty="0" err="1" smtClean="0"/>
              <a:t>Кузнецової</a:t>
            </a:r>
            <a:r>
              <a:rPr lang="ru-RU" sz="8000" dirty="0" smtClean="0"/>
              <a:t>) та </a:t>
            </a:r>
            <a:r>
              <a:rPr lang="ru-RU" sz="8000" dirty="0" err="1" smtClean="0"/>
              <a:t>ін</a:t>
            </a:r>
            <a:r>
              <a:rPr lang="ru-RU" sz="8000" dirty="0" smtClean="0"/>
              <a:t>.</a:t>
            </a:r>
          </a:p>
          <a:p>
            <a:r>
              <a:rPr lang="ru-RU" sz="8000" dirty="0" err="1" smtClean="0"/>
              <a:t>Російські</a:t>
            </a:r>
            <a:r>
              <a:rPr lang="ru-RU" sz="8000" dirty="0" smtClean="0"/>
              <a:t>: «Во поле береза стояла», «Начинаю танцевать», «Скачет, скачет воробей», «Заинька, попляши» (нар. </a:t>
            </a:r>
            <a:r>
              <a:rPr lang="ru-RU" sz="8000" dirty="0" err="1" smtClean="0"/>
              <a:t>пісні</a:t>
            </a:r>
            <a:r>
              <a:rPr lang="ru-RU" sz="8000" dirty="0" smtClean="0"/>
              <a:t>) та </a:t>
            </a:r>
            <a:r>
              <a:rPr lang="ru-RU" sz="8000" dirty="0" err="1" smtClean="0"/>
              <a:t>ін</a:t>
            </a:r>
            <a:r>
              <a:rPr lang="ru-RU" sz="8000" dirty="0" smtClean="0"/>
              <a:t>.</a:t>
            </a:r>
          </a:p>
          <a:p>
            <a:endParaRPr lang="ru-RU" sz="8000" dirty="0"/>
          </a:p>
        </p:txBody>
      </p:sp>
    </p:spTree>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4621</Words>
  <Application>Microsoft Office PowerPoint</Application>
  <PresentationFormat>Екран (4:3)</PresentationFormat>
  <Paragraphs>115</Paragraphs>
  <Slides>30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30</vt:i4>
      </vt:variant>
    </vt:vector>
  </HeadingPairs>
  <TitlesOfParts>
    <vt:vector size="31" baseType="lpstr">
      <vt:lpstr>Тема Office</vt:lpstr>
      <vt:lpstr>Особливості змісту розділу “МУЗИКА”. Формування ціннісного ставлення до музики різних культур, які представлені в нашому регіоні</vt:lpstr>
      <vt:lpstr>Підрозділ «Музика народів Закарпаття» </vt:lpstr>
      <vt:lpstr>Слайд 3</vt:lpstr>
      <vt:lpstr>Видатні композитори Закарпаття:</vt:lpstr>
      <vt:lpstr>Слайд 5</vt:lpstr>
      <vt:lpstr>Закарпатські народні музичні </vt:lpstr>
      <vt:lpstr>Закарпатські народні музичні </vt:lpstr>
      <vt:lpstr>Слайд 8</vt:lpstr>
      <vt:lpstr>Підрозділ «Музика</vt:lpstr>
      <vt:lpstr>Слайд 10</vt:lpstr>
      <vt:lpstr>Слайд 11</vt:lpstr>
      <vt:lpstr>Орієнтовний перелік творів для музично-ритмічних рухів (вправи, народні танці, хороводи)</vt:lpstr>
      <vt:lpstr> Орієнтовний перелік творів для гри на дитячих музичних інструментах </vt:lpstr>
      <vt:lpstr>Орієнтовний перелік музичних ігор </vt:lpstr>
      <vt:lpstr>      Пісня-гра «Ой є в лісі калина» </vt:lpstr>
      <vt:lpstr>Орієнтовний перелік календарно-обрядових ігор (на прикладі українських календарно-обрядових ігор) </vt:lpstr>
      <vt:lpstr>Орієнтовний перелік календарно-обрядових ігор, хороводів </vt:lpstr>
      <vt:lpstr>Календарно-обрядові звичаї та традиції</vt:lpstr>
      <vt:lpstr>Зимовий цикл свят:</vt:lpstr>
      <vt:lpstr>Зимовий цикл свят та обрядів:</vt:lpstr>
      <vt:lpstr>Слайд 21</vt:lpstr>
      <vt:lpstr>Слайд 22</vt:lpstr>
      <vt:lpstr>Весняні свята, обряди:</vt:lpstr>
      <vt:lpstr>Весняні свята, обряди:</vt:lpstr>
      <vt:lpstr>Весняні свята, обряди:</vt:lpstr>
      <vt:lpstr>Літні календарно-обрядові свята</vt:lpstr>
      <vt:lpstr>Літні календарно-обрядові свята</vt:lpstr>
      <vt:lpstr>Літні календарно-обрядові свята</vt:lpstr>
      <vt:lpstr>Осінні свята</vt:lpstr>
      <vt:lpstr>Показники успішного розвитку дітей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змісту розділу “МУЗИКА”. Формування ціннісного ставлення до музики різних культур, які представлені в нашому регіоні</dc:title>
  <cp:lastModifiedBy>МРМ Слухач</cp:lastModifiedBy>
  <cp:revision>4</cp:revision>
  <dcterms:modified xsi:type="dcterms:W3CDTF">2016-08-17T21:56:28Z</dcterms:modified>
</cp:coreProperties>
</file>