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5" autoAdjust="0"/>
  </p:normalViewPr>
  <p:slideViewPr>
    <p:cSldViewPr>
      <p:cViewPr varScale="1">
        <p:scale>
          <a:sx n="60" d="100"/>
          <a:sy n="60" d="100"/>
        </p:scale>
        <p:origin x="-84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напис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напис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рисунк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893959E6-847B-4937-8C3D-49CDB5BA4EF3}" type="datetimeFigureOut">
              <a:rPr lang="uk-UA" smtClean="0"/>
              <a:pPr/>
              <a:t>18.08.2016</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9BD255C-740D-4BFE-A60D-37750E3706AB}"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959E6-847B-4937-8C3D-49CDB5BA4EF3}" type="datetimeFigureOut">
              <a:rPr lang="uk-UA" smtClean="0"/>
              <a:pPr/>
              <a:t>18.08.2016</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D255C-740D-4BFE-A60D-37750E3706AB}"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package" Target="../embeddings/______Microsoft_Office_PowerPoint1.sld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package" Target="../embeddings/______Microsoft_Office_PowerPoint2.sld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357166"/>
            <a:ext cx="8286808" cy="3243285"/>
          </a:xfrm>
        </p:spPr>
        <p:txBody>
          <a:bodyPr>
            <a:normAutofit fontScale="90000"/>
          </a:bodyPr>
          <a:lstStyle/>
          <a:p>
            <a:r>
              <a:rPr lang="uk-UA" dirty="0" smtClean="0"/>
              <a:t>Реалізація програмно-методичного </a:t>
            </a:r>
            <a:r>
              <a:rPr lang="uk-UA" dirty="0" smtClean="0"/>
              <a:t>комплексу регіональної програми з міжкультурної освіти  дітей дошкільного віку</a:t>
            </a:r>
            <a:br>
              <a:rPr lang="uk-UA" dirty="0" smtClean="0"/>
            </a:br>
            <a:r>
              <a:rPr lang="uk-UA" b="1" dirty="0" smtClean="0">
                <a:solidFill>
                  <a:srgbClr val="002060"/>
                </a:solidFill>
              </a:rPr>
              <a:t>“УКРАЇНСЬКИЙ ВІНОЧОК. </a:t>
            </a:r>
            <a:r>
              <a:rPr lang="uk-UA" b="1" dirty="0" err="1" smtClean="0">
                <a:solidFill>
                  <a:srgbClr val="002060"/>
                </a:solidFill>
              </a:rPr>
              <a:t>ЗАКАРПАТТЯ”</a:t>
            </a:r>
            <a:endParaRPr lang="ru-RU" b="1" dirty="0">
              <a:solidFill>
                <a:srgbClr val="002060"/>
              </a:solidFill>
            </a:endParaRPr>
          </a:p>
        </p:txBody>
      </p:sp>
      <p:sp>
        <p:nvSpPr>
          <p:cNvPr id="3" name="Підзаголовок 2"/>
          <p:cNvSpPr>
            <a:spLocks noGrp="1"/>
          </p:cNvSpPr>
          <p:nvPr>
            <p:ph type="subTitle" idx="1"/>
          </p:nvPr>
        </p:nvSpPr>
        <p:spPr>
          <a:xfrm>
            <a:off x="2571736" y="4500570"/>
            <a:ext cx="6143668" cy="1752600"/>
          </a:xfrm>
        </p:spPr>
        <p:txBody>
          <a:bodyPr>
            <a:normAutofit fontScale="92500"/>
          </a:bodyPr>
          <a:lstStyle/>
          <a:p>
            <a:pPr algn="just"/>
            <a:r>
              <a:rPr lang="uk-UA" b="1" dirty="0" err="1" smtClean="0">
                <a:solidFill>
                  <a:schemeClr val="tx1"/>
                </a:solidFill>
              </a:rPr>
              <a:t>Романчак</a:t>
            </a:r>
            <a:r>
              <a:rPr lang="uk-UA" b="1" dirty="0" smtClean="0">
                <a:solidFill>
                  <a:schemeClr val="tx1"/>
                </a:solidFill>
              </a:rPr>
              <a:t> Ольга Олександрівна</a:t>
            </a:r>
            <a:r>
              <a:rPr lang="uk-UA" dirty="0" smtClean="0">
                <a:solidFill>
                  <a:schemeClr val="tx1"/>
                </a:solidFill>
              </a:rPr>
              <a:t>, методист Закарпатського інституту післядипломної педагогічної освіти</a:t>
            </a:r>
            <a:endParaRPr lang="ru-RU"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3. </a:t>
            </a:r>
            <a:r>
              <a:rPr lang="uk-UA" b="1" dirty="0" smtClean="0"/>
              <a:t>Відео-перегляди</a:t>
            </a:r>
            <a:r>
              <a:rPr lang="uk-UA" dirty="0" smtClean="0"/>
              <a:t> </a:t>
            </a:r>
            <a:endParaRPr lang="ru-RU" dirty="0"/>
          </a:p>
        </p:txBody>
      </p:sp>
      <p:sp>
        <p:nvSpPr>
          <p:cNvPr id="3" name="Місце для вмісту 2"/>
          <p:cNvSpPr>
            <a:spLocks noGrp="1"/>
          </p:cNvSpPr>
          <p:nvPr>
            <p:ph idx="1"/>
          </p:nvPr>
        </p:nvSpPr>
        <p:spPr>
          <a:xfrm>
            <a:off x="457200" y="1600200"/>
            <a:ext cx="8472518" cy="4972072"/>
          </a:xfrm>
        </p:spPr>
        <p:txBody>
          <a:bodyPr>
            <a:normAutofit fontScale="85000" lnSpcReduction="20000"/>
          </a:bodyPr>
          <a:lstStyle/>
          <a:p>
            <a:r>
              <a:rPr lang="uk-UA" dirty="0" smtClean="0"/>
              <a:t> можуть використовуватись і на занятті, і у вільний від занять час (в другу половину дня); при цьому педагог може виступати в ролі організатора процесу, і самі діти можуть вибрати цей вид діяльності.</a:t>
            </a:r>
          </a:p>
          <a:p>
            <a:r>
              <a:rPr lang="uk-UA" dirty="0" smtClean="0"/>
              <a:t> Відеоматеріал містить спеціально створені навчальні програми, які відповідають темі.</a:t>
            </a:r>
          </a:p>
          <a:p>
            <a:r>
              <a:rPr lang="uk-UA" dirty="0" smtClean="0"/>
              <a:t> Можна використовувати домашнє відео, зроблене під час подорожей чи екскурсій. </a:t>
            </a:r>
          </a:p>
          <a:p>
            <a:r>
              <a:rPr lang="uk-UA" dirty="0" err="1" smtClean="0"/>
              <a:t>Відеоперегляди</a:t>
            </a:r>
            <a:r>
              <a:rPr lang="uk-UA" dirty="0" smtClean="0"/>
              <a:t> створюють у дітей динамічні образи життя і діяльності різних народів, розширюють кругозір - дошкільники отримують уявлення про події, предмети, явища, які не можуть безпосередньо сприймати.</a:t>
            </a:r>
            <a:endParaRPr lang="ru-RU" dirty="0" smtClean="0"/>
          </a:p>
          <a:p>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4. </a:t>
            </a:r>
            <a:r>
              <a:rPr lang="uk-UA" b="1" dirty="0" smtClean="0"/>
              <a:t>Розваги і свята</a:t>
            </a:r>
            <a:r>
              <a:rPr lang="uk-UA" dirty="0" smtClean="0"/>
              <a:t> </a:t>
            </a:r>
            <a:endParaRPr lang="ru-RU" dirty="0"/>
          </a:p>
        </p:txBody>
      </p:sp>
      <p:sp>
        <p:nvSpPr>
          <p:cNvPr id="3" name="Місце для вмісту 2"/>
          <p:cNvSpPr>
            <a:spLocks noGrp="1"/>
          </p:cNvSpPr>
          <p:nvPr>
            <p:ph idx="1"/>
          </p:nvPr>
        </p:nvSpPr>
        <p:spPr/>
        <p:txBody>
          <a:bodyPr>
            <a:normAutofit fontScale="92500" lnSpcReduction="10000"/>
          </a:bodyPr>
          <a:lstStyle/>
          <a:p>
            <a:r>
              <a:rPr lang="uk-UA" dirty="0" smtClean="0"/>
              <a:t>з етнокультурною та державною тематикою. Дана форма роботи може бути побудована на «моно-матеріалі» (участь дітей в святі «Зустріч весни»), так і на основі матеріалу, який відображає специфіку свята у різних народів. Ці дійства, безпосередніми учасниками яких є діти, дають їм позитивний емоційний заряд. Це, в свою чергу, збагачує чуттєвий досвід, підвищує спостережливість, формує інтерес до етнокультурних явищ.</a:t>
            </a:r>
            <a:endParaRPr lang="ru-RU" dirty="0" smtClean="0"/>
          </a:p>
          <a:p>
            <a:pPr>
              <a:buNone/>
            </a:pP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4000" dirty="0" smtClean="0"/>
              <a:t>5. </a:t>
            </a:r>
            <a:r>
              <a:rPr lang="uk-UA" sz="4000" b="1" dirty="0" smtClean="0"/>
              <a:t>Фольклорні концерти і театралізовані вистави</a:t>
            </a:r>
            <a:r>
              <a:rPr lang="uk-UA" sz="4000" dirty="0" smtClean="0"/>
              <a:t> </a:t>
            </a:r>
            <a:endParaRPr lang="ru-RU" dirty="0"/>
          </a:p>
        </p:txBody>
      </p:sp>
      <p:sp>
        <p:nvSpPr>
          <p:cNvPr id="3" name="Місце для вмісту 2"/>
          <p:cNvSpPr>
            <a:spLocks noGrp="1"/>
          </p:cNvSpPr>
          <p:nvPr>
            <p:ph idx="1"/>
          </p:nvPr>
        </p:nvSpPr>
        <p:spPr/>
        <p:txBody>
          <a:bodyPr>
            <a:normAutofit fontScale="77500" lnSpcReduction="20000"/>
          </a:bodyPr>
          <a:lstStyle/>
          <a:p>
            <a:r>
              <a:rPr lang="uk-UA" dirty="0" smtClean="0"/>
              <a:t>Дані форми роботи можуть організовуватись, як з участю педагогів, дітей і їх батьків, так і шляхом залучення професійних художніх колективів міста і краю. </a:t>
            </a:r>
          </a:p>
          <a:p>
            <a:r>
              <a:rPr lang="uk-UA" dirty="0" smtClean="0"/>
              <a:t>Концерти (пісні, танці, гра на музичних інструментах) можуть бути присвячені одній темі, а можуть бути збірними, підсумковими. В свою чергу, сценарії театралізованих вистав будуються за мотивами народних казок, що відображають етнокультурну специфіку. Вони можуть відтворювати календарні і сімейні свята з певними обрядами та етнографічними особливостями.</a:t>
            </a:r>
            <a:endParaRPr lang="ru-RU" dirty="0" smtClean="0"/>
          </a:p>
          <a:p>
            <a:r>
              <a:rPr lang="uk-UA" dirty="0" smtClean="0"/>
              <a:t>Саме концертно-театральна діяльність відображає побут, мистецтво і культуру народів, їх специфіку.</a:t>
            </a:r>
            <a:endParaRPr lang="ru-RU" dirty="0" smtClean="0"/>
          </a:p>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lstStyle/>
          <a:p>
            <a:r>
              <a:rPr lang="uk-UA" sz="3600" b="1" dirty="0" smtClean="0"/>
              <a:t>6. Цільові прогулянки, екскурсії.</a:t>
            </a:r>
            <a:r>
              <a:rPr lang="uk-UA" sz="3600" dirty="0" smtClean="0"/>
              <a:t> </a:t>
            </a:r>
            <a:endParaRPr lang="ru-RU" dirty="0"/>
          </a:p>
        </p:txBody>
      </p:sp>
      <p:sp>
        <p:nvSpPr>
          <p:cNvPr id="3" name="Місце для вмісту 2"/>
          <p:cNvSpPr>
            <a:spLocks noGrp="1"/>
          </p:cNvSpPr>
          <p:nvPr>
            <p:ph idx="1"/>
          </p:nvPr>
        </p:nvSpPr>
        <p:spPr>
          <a:xfrm>
            <a:off x="214282" y="1142984"/>
            <a:ext cx="8472518" cy="5715016"/>
          </a:xfrm>
        </p:spPr>
        <p:txBody>
          <a:bodyPr>
            <a:normAutofit fontScale="25000" lnSpcReduction="20000"/>
          </a:bodyPr>
          <a:lstStyle/>
          <a:p>
            <a:r>
              <a:rPr lang="uk-UA" sz="8800" dirty="0" smtClean="0"/>
              <a:t>Повсякденне спілкування з дорослими і однолітками під час прогулянок, екскурсій, спостережень, відвідування громадських і культурних закладів забезпечують знайомство дітей з соціальним, культурним і природнім різноманіттям рідного краю.</a:t>
            </a:r>
            <a:endParaRPr lang="ru-RU" sz="8800" dirty="0" smtClean="0"/>
          </a:p>
          <a:p>
            <a:r>
              <a:rPr lang="uk-UA" sz="8800" dirty="0" smtClean="0"/>
              <a:t>Завдання даного виду діяльності - активізувати знання, заохочувати дитину встановлювати зв'язок між ними і новою етнокультурною інформацією, отриманою із повсякденного життя; збагатити етнокультурний досвід, допомогти дитині отримати об'єктивні уявлення і знання про етнічні общини і їх культурі, поза заняттями, на цільових прогулянках і екскурсіях.</a:t>
            </a:r>
            <a:endParaRPr lang="ru-RU" sz="8800" dirty="0" smtClean="0"/>
          </a:p>
          <a:p>
            <a:r>
              <a:rPr lang="uk-UA" sz="8800" dirty="0" smtClean="0"/>
              <a:t>І звичайно, ж не лише педагоги можуть знайомити дошкільників з етнокультурним різноманіттям. У вирішенні цієї проблеми </a:t>
            </a:r>
            <a:r>
              <a:rPr lang="uk-UA" sz="8800" b="1" dirty="0" smtClean="0"/>
              <a:t>велика роль належить батькам. </a:t>
            </a:r>
            <a:r>
              <a:rPr lang="uk-UA" sz="8800" dirty="0" smtClean="0"/>
              <a:t>Саме в сім'ї діти отримують перші уявлення про культуру свого народу. Саме в сім'ї формується повага до представників інших культур і до самих культур, без чого етнокультурна обізнаність дошкільників так і залишиться на рівні теорії. Таким чином, однією з важливих педагогічних умов формування етнокультурної обізнаності дошкільників є активне включення батьків у цю діяльність.</a:t>
            </a:r>
            <a:endParaRPr lang="ru-RU" sz="8800" dirty="0" smtClean="0"/>
          </a:p>
          <a:p>
            <a:endParaRPr lang="ru-RU" sz="4900"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703414"/>
          </a:xfrm>
        </p:spPr>
        <p:txBody>
          <a:bodyPr>
            <a:noAutofit/>
          </a:bodyPr>
          <a:lstStyle/>
          <a:p>
            <a:r>
              <a:rPr lang="uk-UA" sz="3200" b="1" i="1" dirty="0" smtClean="0"/>
              <a:t>Методи, спрямовані на підвищення пізнавальної і емоційної активності дошкільників з ознайомлення дітей з соціокультурним світом:</a:t>
            </a:r>
            <a:endParaRPr lang="ru-RU" sz="3200" dirty="0"/>
          </a:p>
        </p:txBody>
      </p:sp>
      <p:sp>
        <p:nvSpPr>
          <p:cNvPr id="3" name="Місце для вмісту 2"/>
          <p:cNvSpPr>
            <a:spLocks noGrp="1"/>
          </p:cNvSpPr>
          <p:nvPr>
            <p:ph idx="1"/>
          </p:nvPr>
        </p:nvSpPr>
        <p:spPr/>
        <p:txBody>
          <a:bodyPr>
            <a:normAutofit fontScale="85000" lnSpcReduction="10000"/>
          </a:bodyPr>
          <a:lstStyle/>
          <a:p>
            <a:r>
              <a:rPr lang="uk-UA" b="1" dirty="0" smtClean="0"/>
              <a:t>Ігрові методи і прийоми </a:t>
            </a:r>
            <a:r>
              <a:rPr lang="uk-UA" dirty="0" smtClean="0"/>
              <a:t>викликають у дітей підвищений інтерес, позитивні емоції, сприяють зосередженню уваги на навчальній задачі, яка стає особистою метою. Використовуючи різноманітні ігри (дидактичні, рольові, рухливі), вихователь природно і цілеспрямовано вводить дітей в народну культуру, етику, людські взаємини. </a:t>
            </a:r>
          </a:p>
          <a:p>
            <a:r>
              <a:rPr lang="uk-UA" dirty="0" smtClean="0"/>
              <a:t>ігровий досвід дошкільників обов'язково включає народні ігри, фольклорні </a:t>
            </a:r>
            <a:r>
              <a:rPr lang="uk-UA" dirty="0" err="1" smtClean="0"/>
              <a:t>забавлянки</a:t>
            </a:r>
            <a:r>
              <a:rPr lang="uk-UA" dirty="0" smtClean="0"/>
              <a:t>, лічилки, рухливі, жартівливі і інші ігри з ровесниками і дорослими.</a:t>
            </a:r>
            <a:endParaRPr lang="ru-RU" dirty="0" smtClean="0"/>
          </a:p>
          <a:p>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54032"/>
          </a:xfrm>
        </p:spPr>
        <p:txBody>
          <a:bodyPr>
            <a:normAutofit/>
          </a:bodyPr>
          <a:lstStyle/>
          <a:p>
            <a:r>
              <a:rPr lang="uk-UA" sz="3600" b="1" dirty="0" smtClean="0"/>
              <a:t>Ігрові методи і прийоми</a:t>
            </a:r>
            <a:endParaRPr lang="ru-RU" sz="3600" dirty="0"/>
          </a:p>
        </p:txBody>
      </p:sp>
      <p:sp>
        <p:nvSpPr>
          <p:cNvPr id="3" name="Місце для вмісту 2"/>
          <p:cNvSpPr>
            <a:spLocks noGrp="1"/>
          </p:cNvSpPr>
          <p:nvPr>
            <p:ph idx="1"/>
          </p:nvPr>
        </p:nvSpPr>
        <p:spPr/>
        <p:txBody>
          <a:bodyPr>
            <a:normAutofit fontScale="77500" lnSpcReduction="20000"/>
          </a:bodyPr>
          <a:lstStyle/>
          <a:p>
            <a:r>
              <a:rPr lang="uk-UA" b="1" dirty="0" smtClean="0"/>
              <a:t>уявні ситуації</a:t>
            </a:r>
            <a:r>
              <a:rPr lang="uk-UA" dirty="0" smtClean="0"/>
              <a:t>, іноді з ролями, ігровими діями, ігровим знаряддям (гра-бесіда «Нам потрібні відмінності»).</a:t>
            </a:r>
            <a:endParaRPr lang="ru-RU" dirty="0" smtClean="0"/>
          </a:p>
          <a:p>
            <a:r>
              <a:rPr lang="uk-UA" dirty="0" smtClean="0"/>
              <a:t>Для уточнення знань - гри-подорожі: «Моє рідне Закарпаття», чи гру-екскурсію «Майстерня народних промислів».</a:t>
            </a:r>
          </a:p>
          <a:p>
            <a:r>
              <a:rPr lang="uk-UA" b="1" dirty="0" smtClean="0"/>
              <a:t> ігрові прийоми, як сюрпризні моменти </a:t>
            </a:r>
            <a:r>
              <a:rPr lang="uk-UA" dirty="0" smtClean="0"/>
              <a:t>(наприклад, прийшла бандероль з альбомом фотографій «Видатні постаті Закарпаття»), </a:t>
            </a:r>
          </a:p>
          <a:p>
            <a:r>
              <a:rPr lang="uk-UA" b="1" dirty="0" smtClean="0"/>
              <a:t>виконання різних ігрових дій </a:t>
            </a:r>
            <a:r>
              <a:rPr lang="uk-UA" dirty="0" smtClean="0"/>
              <a:t>(наприклад, грають в народну рухливу гру), </a:t>
            </a:r>
          </a:p>
          <a:p>
            <a:r>
              <a:rPr lang="uk-UA" b="1" dirty="0" smtClean="0"/>
              <a:t>розігрування ролей </a:t>
            </a:r>
            <a:r>
              <a:rPr lang="uk-UA" dirty="0" smtClean="0"/>
              <a:t>(вихователь з'являється в образі представника іншої національності).</a:t>
            </a:r>
            <a:endParaRPr lang="ru-RU" dirty="0" smtClean="0"/>
          </a:p>
          <a:p>
            <a:endParaRPr lang="ru-RU" dirty="0" smtClean="0"/>
          </a:p>
          <a:p>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Ігрові методи і прийоми</a:t>
            </a:r>
            <a:endParaRPr lang="ru-RU" dirty="0"/>
          </a:p>
        </p:txBody>
      </p:sp>
      <p:sp>
        <p:nvSpPr>
          <p:cNvPr id="3" name="Місце для вмісту 2"/>
          <p:cNvSpPr>
            <a:spLocks noGrp="1"/>
          </p:cNvSpPr>
          <p:nvPr>
            <p:ph idx="1"/>
          </p:nvPr>
        </p:nvSpPr>
        <p:spPr/>
        <p:txBody>
          <a:bodyPr>
            <a:normAutofit fontScale="85000" lnSpcReduction="20000"/>
          </a:bodyPr>
          <a:lstStyle/>
          <a:p>
            <a:r>
              <a:rPr lang="uk-UA" b="1" dirty="0" smtClean="0"/>
              <a:t>методичний прийом порівняння</a:t>
            </a:r>
            <a:r>
              <a:rPr lang="uk-UA" dirty="0" smtClean="0"/>
              <a:t>, дозволяє виявляти загальне та індивідуальне в історичному розвитку і культурах різних народів світу, причини схожості і відмінності.</a:t>
            </a:r>
          </a:p>
          <a:p>
            <a:r>
              <a:rPr lang="uk-UA" b="1" dirty="0" smtClean="0"/>
              <a:t>метод моделювання і конструювання</a:t>
            </a:r>
            <a:r>
              <a:rPr lang="uk-UA" dirty="0" smtClean="0"/>
              <a:t>, який поєднує словесне пояснення, практичну реалізацію та ігрову мотивацію. Даний метод використовується при роботі з глобусом, із схемами, з картами, при конструюванні типових архітектурних споруд різних народів з допомогою різних макетів міських ландшафтів, характерних для певних географічних широт.</a:t>
            </a:r>
            <a:endParaRPr lang="ru-RU"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uk-UA" b="1" dirty="0" smtClean="0"/>
              <a:t>Ігрові методи і прийоми</a:t>
            </a:r>
            <a:endParaRPr lang="ru-RU" dirty="0"/>
          </a:p>
        </p:txBody>
      </p:sp>
      <p:sp>
        <p:nvSpPr>
          <p:cNvPr id="3" name="Місце для вмісту 2"/>
          <p:cNvSpPr>
            <a:spLocks noGrp="1"/>
          </p:cNvSpPr>
          <p:nvPr>
            <p:ph idx="1"/>
          </p:nvPr>
        </p:nvSpPr>
        <p:spPr/>
        <p:txBody>
          <a:bodyPr>
            <a:normAutofit fontScale="70000" lnSpcReduction="20000"/>
          </a:bodyPr>
          <a:lstStyle/>
          <a:p>
            <a:r>
              <a:rPr lang="uk-UA" dirty="0" smtClean="0"/>
              <a:t>Важливим методом в ознайомленні дошкільників з світом етнічної культури є </a:t>
            </a:r>
            <a:r>
              <a:rPr lang="uk-UA" b="1" dirty="0" smtClean="0"/>
              <a:t>метод проектів, </a:t>
            </a:r>
            <a:r>
              <a:rPr lang="uk-UA" dirty="0" smtClean="0"/>
              <a:t>що передбачає організацію спільної діяльності дітей і їх батьків, спрямованої на збір, вивчення, аналіз, а потім презентацію матеріалів, які розкривають особливості традицій, способу життя, предметів побуту, мистецтва різних народів Закарпаття. Основу проектної діяльності складає активізація її пізнавальної і практичної складової, в результаті якої виходить продукт, що володіє суб'єктивною, а інколи і об'єктивною новизною. </a:t>
            </a:r>
            <a:r>
              <a:rPr lang="uk-UA" b="1" dirty="0" smtClean="0"/>
              <a:t>(Наприклад теми проектів «Кухня Закарпаття», «Сім чудес рідного Закарпаття», «Мій родовід», «Календар свят і традицій Закарпаття»). </a:t>
            </a:r>
            <a:endParaRPr lang="ru-RU" dirty="0" smtClean="0"/>
          </a:p>
          <a:p>
            <a:r>
              <a:rPr lang="uk-UA" dirty="0" smtClean="0"/>
              <a:t>	Мистецтво педагогів виявляється в умінні комбінувати методи і прийоми у логічному співвідношенні їх з формою і місцем використання, віковими та індивідуальними особливостями вихованців.</a:t>
            </a:r>
            <a:r>
              <a:rPr lang="uk-UA" b="1" dirty="0" smtClean="0"/>
              <a:t> </a:t>
            </a:r>
            <a:endParaRPr lang="ru-RU" dirty="0" smtClean="0"/>
          </a:p>
          <a:p>
            <a:endParaRPr lang="ru-RU" b="1"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ідзаголовок 2"/>
          <p:cNvSpPr>
            <a:spLocks noGrp="1"/>
          </p:cNvSpPr>
          <p:nvPr>
            <p:ph type="subTitle" idx="1"/>
          </p:nvPr>
        </p:nvSpPr>
        <p:spPr/>
        <p:txBody>
          <a:bodyPr/>
          <a:lstStyle/>
          <a:p>
            <a:endParaRPr lang="ru-RU"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25" name="Object 1"/>
          <p:cNvGraphicFramePr>
            <a:graphicFrameLocks noChangeAspect="1"/>
          </p:cNvGraphicFramePr>
          <p:nvPr/>
        </p:nvGraphicFramePr>
        <p:xfrm>
          <a:off x="4572000" y="428604"/>
          <a:ext cx="4572000" cy="6091689"/>
        </p:xfrm>
        <a:graphic>
          <a:graphicData uri="http://schemas.openxmlformats.org/presentationml/2006/ole">
            <p:oleObj spid="_x0000_s1025" name="Слайд" r:id="rId3" imgW="3422777" imgH="4564252" progId="PowerPoint.Slide.12">
              <p:embed/>
            </p:oleObj>
          </a:graphicData>
        </a:graphic>
      </p:graphicFrame>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27" name="Object 3"/>
          <p:cNvGraphicFramePr>
            <a:graphicFrameLocks noChangeAspect="1"/>
          </p:cNvGraphicFramePr>
          <p:nvPr/>
        </p:nvGraphicFramePr>
        <p:xfrm>
          <a:off x="0" y="571480"/>
          <a:ext cx="4533467" cy="5886454"/>
        </p:xfrm>
        <a:graphic>
          <a:graphicData uri="http://schemas.openxmlformats.org/presentationml/2006/ole">
            <p:oleObj spid="_x0000_s1027" name="Слайд" r:id="rId4" imgW="3427462" imgH="4570378" progId="PowerPoint.Slide.12">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Реалізація програмно-методичного комплексу</a:t>
            </a:r>
            <a:endParaRPr lang="ru-RU" dirty="0"/>
          </a:p>
        </p:txBody>
      </p:sp>
      <p:sp>
        <p:nvSpPr>
          <p:cNvPr id="3" name="Місце для вмісту 2"/>
          <p:cNvSpPr>
            <a:spLocks noGrp="1"/>
          </p:cNvSpPr>
          <p:nvPr>
            <p:ph idx="1"/>
          </p:nvPr>
        </p:nvSpPr>
        <p:spPr/>
        <p:txBody>
          <a:bodyPr>
            <a:normAutofit fontScale="85000" lnSpcReduction="10000"/>
          </a:bodyPr>
          <a:lstStyle/>
          <a:p>
            <a:r>
              <a:rPr lang="uk-UA" dirty="0" smtClean="0"/>
              <a:t>Зміст програмно-методичного комплексу є доповненням до освітніх програм розвитку дітей дошкільного віку в Україні. </a:t>
            </a:r>
          </a:p>
          <a:p>
            <a:r>
              <a:rPr lang="uk-UA" dirty="0" smtClean="0"/>
              <a:t> реалізація може здійснюватися на організованих заняттях, екскурсіях, при підготовці та проведенні розважальних заходів (дозвілля), а також у повсякденному житті: під час прогулянок, спостережень, бесід, індивідуальної роботи, </a:t>
            </a:r>
            <a:r>
              <a:rPr lang="uk-UA" dirty="0" err="1" smtClean="0"/>
              <a:t>роботи</a:t>
            </a:r>
            <a:r>
              <a:rPr lang="uk-UA" dirty="0" smtClean="0"/>
              <a:t> з батьками, читання художньої літератури, організації театралізованої діяльності тощо.</a:t>
            </a:r>
            <a:endParaRPr lang="ru-RU" dirty="0" smtClean="0"/>
          </a:p>
          <a:p>
            <a:r>
              <a:rPr lang="uk-UA" dirty="0" smtClean="0"/>
              <a:t> </a:t>
            </a:r>
            <a:endParaRPr lang="ru-RU" dirty="0" smtClean="0"/>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Загальні методологічні підходи до побудови педагогічного процесу:</a:t>
            </a:r>
            <a:endParaRPr lang="ru-RU" dirty="0"/>
          </a:p>
        </p:txBody>
      </p:sp>
      <p:sp>
        <p:nvSpPr>
          <p:cNvPr id="3" name="Місце для вмісту 2"/>
          <p:cNvSpPr>
            <a:spLocks noGrp="1"/>
          </p:cNvSpPr>
          <p:nvPr>
            <p:ph idx="1"/>
          </p:nvPr>
        </p:nvSpPr>
        <p:spPr>
          <a:xfrm>
            <a:off x="214282" y="1600200"/>
            <a:ext cx="8472518" cy="5043510"/>
          </a:xfrm>
        </p:spPr>
        <p:txBody>
          <a:bodyPr>
            <a:normAutofit fontScale="70000" lnSpcReduction="20000"/>
          </a:bodyPr>
          <a:lstStyle/>
          <a:p>
            <a:pPr lvl="0"/>
            <a:r>
              <a:rPr lang="uk-UA" sz="3400" b="1" dirty="0" smtClean="0"/>
              <a:t>від сприйняття до ідей та узагальнень;</a:t>
            </a:r>
            <a:endParaRPr lang="ru-RU" sz="3400" b="1" dirty="0" smtClean="0"/>
          </a:p>
          <a:p>
            <a:pPr lvl="0"/>
            <a:r>
              <a:rPr lang="uk-UA" sz="3400" b="1" dirty="0" smtClean="0"/>
              <a:t>накопичення досвіду різних контактів з об'єктами навколишнього світу, рефлексія цього досвіду, інтеграція вражень у цілісну картину світу;</a:t>
            </a:r>
            <a:endParaRPr lang="ru-RU" sz="3400" b="1" dirty="0" smtClean="0"/>
          </a:p>
          <a:p>
            <a:pPr lvl="0"/>
            <a:r>
              <a:rPr lang="uk-UA" sz="3400" b="1" dirty="0" smtClean="0"/>
              <a:t>через залучення до духовної скарбниці своєї нації до розуміння того, що світ прекрасний своїм різноманіттям;</a:t>
            </a:r>
            <a:endParaRPr lang="ru-RU" sz="3400" b="1" dirty="0" smtClean="0"/>
          </a:p>
          <a:p>
            <a:pPr lvl="0"/>
            <a:r>
              <a:rPr lang="uk-UA" sz="3400" b="1" dirty="0" smtClean="0"/>
              <a:t>етнокультурний компонент (фольклор, народні ігри, декоративно-ужиткове мистецтво, природа) дає змогу створити необхідний для дитячого сприйняття емоційний фон, збудити інтерес, підвищити рівень мотивації до навчання. Це засіб пробудження пізнавальної активності, самостійності, яскравої індивідуальності, художнього розвитку, залучення до краси й самобутності народу. Це шлях до культури відносин між людьми.</a:t>
            </a:r>
            <a:endParaRPr lang="ru-RU" sz="3400" b="1" dirty="0" smtClean="0"/>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СТВОРЕННЯ ПРЕДМЕТНО-РОЗВАЛЬНОГО СЕРЕДОВИЩА</a:t>
            </a:r>
            <a:endParaRPr lang="ru-RU" dirty="0"/>
          </a:p>
        </p:txBody>
      </p:sp>
      <p:sp>
        <p:nvSpPr>
          <p:cNvPr id="3" name="Місце для вмісту 2"/>
          <p:cNvSpPr>
            <a:spLocks noGrp="1"/>
          </p:cNvSpPr>
          <p:nvPr>
            <p:ph idx="1"/>
          </p:nvPr>
        </p:nvSpPr>
        <p:spPr>
          <a:xfrm>
            <a:off x="428596" y="1600200"/>
            <a:ext cx="8258204" cy="4972072"/>
          </a:xfrm>
        </p:spPr>
        <p:txBody>
          <a:bodyPr>
            <a:normAutofit fontScale="47500" lnSpcReduction="20000"/>
          </a:bodyPr>
          <a:lstStyle/>
          <a:p>
            <a:r>
              <a:rPr lang="ru-RU" sz="3800" b="1" dirty="0" err="1" smtClean="0"/>
              <a:t>Предметно-ігрове</a:t>
            </a:r>
            <a:r>
              <a:rPr lang="ru-RU" sz="3800" b="1" dirty="0" smtClean="0"/>
              <a:t> </a:t>
            </a:r>
            <a:r>
              <a:rPr lang="ru-RU" sz="3800" b="1" dirty="0" err="1" smtClean="0"/>
              <a:t>середовище</a:t>
            </a:r>
            <a:r>
              <a:rPr lang="ru-RU" sz="3800" b="1" dirty="0" smtClean="0"/>
              <a:t> </a:t>
            </a:r>
            <a:r>
              <a:rPr lang="ru-RU" sz="3800" b="1" dirty="0" err="1" smtClean="0"/>
              <a:t>можна</a:t>
            </a:r>
            <a:r>
              <a:rPr lang="ru-RU" sz="3800" b="1" dirty="0" smtClean="0"/>
              <a:t> </a:t>
            </a:r>
            <a:r>
              <a:rPr lang="ru-RU" sz="3800" b="1" dirty="0" err="1" smtClean="0"/>
              <a:t>назвати</a:t>
            </a:r>
            <a:r>
              <a:rPr lang="ru-RU" sz="3800" b="1" dirty="0" smtClean="0"/>
              <a:t> </a:t>
            </a:r>
            <a:r>
              <a:rPr lang="ru-RU" sz="3800" b="1" dirty="0" err="1" smtClean="0"/>
              <a:t>розвивальним</a:t>
            </a:r>
            <a:r>
              <a:rPr lang="ru-RU" sz="3800" b="1" dirty="0" smtClean="0"/>
              <a:t> у </a:t>
            </a:r>
            <a:r>
              <a:rPr lang="ru-RU" sz="3800" b="1" dirty="0" err="1" smtClean="0"/>
              <a:t>випадку</a:t>
            </a:r>
            <a:r>
              <a:rPr lang="ru-RU" sz="3800" b="1" dirty="0" smtClean="0"/>
              <a:t>, </a:t>
            </a:r>
            <a:r>
              <a:rPr lang="ru-RU" sz="3800" b="1" dirty="0" err="1" smtClean="0"/>
              <a:t>якщо</a:t>
            </a:r>
            <a:r>
              <a:rPr lang="ru-RU" sz="3800" b="1" dirty="0" smtClean="0"/>
              <a:t> </a:t>
            </a:r>
            <a:r>
              <a:rPr lang="ru-RU" sz="3800" b="1" dirty="0" err="1" smtClean="0"/>
              <a:t>воно</a:t>
            </a:r>
            <a:r>
              <a:rPr lang="ru-RU" sz="3800" b="1" dirty="0" smtClean="0"/>
              <a:t>:</a:t>
            </a:r>
          </a:p>
          <a:p>
            <a:r>
              <a:rPr lang="uk-UA" sz="4200" dirty="0" smtClean="0"/>
              <a:t>	- Розширює, поглиблює і систематизує елементарні уявлення дошкільників про знайоме – незнайоме, схоже – несхоже, своє – чуже, безпечне – небезпечне; про особливості житла людини та найбільш важливого для людини створіння соціального призначення, транспорт;</a:t>
            </a:r>
            <a:endParaRPr lang="ru-RU" sz="4200" dirty="0" smtClean="0"/>
          </a:p>
          <a:p>
            <a:r>
              <a:rPr lang="uk-UA" sz="4200" dirty="0" smtClean="0"/>
              <a:t>	- </a:t>
            </a:r>
            <a:r>
              <a:rPr lang="ru-RU" sz="4200" dirty="0" err="1" smtClean="0"/>
              <a:t>Сприяє</a:t>
            </a:r>
            <a:r>
              <a:rPr lang="ru-RU" sz="4200" dirty="0" smtClean="0"/>
              <a:t> </a:t>
            </a:r>
            <a:r>
              <a:rPr lang="ru-RU" sz="4200" dirty="0" err="1" smtClean="0"/>
              <a:t>удосконаленню</a:t>
            </a:r>
            <a:r>
              <a:rPr lang="ru-RU" sz="4200" dirty="0" smtClean="0"/>
              <a:t> </a:t>
            </a:r>
            <a:r>
              <a:rPr lang="ru-RU" sz="4200" dirty="0" err="1" smtClean="0"/>
              <a:t>навиків</a:t>
            </a:r>
            <a:r>
              <a:rPr lang="ru-RU" sz="4200" dirty="0" smtClean="0"/>
              <a:t> </a:t>
            </a:r>
            <a:r>
              <a:rPr lang="ru-RU" sz="4200" dirty="0" err="1" smtClean="0"/>
              <a:t>дитини</a:t>
            </a:r>
            <a:r>
              <a:rPr lang="ru-RU" sz="4200" dirty="0" smtClean="0"/>
              <a:t> у </a:t>
            </a:r>
            <a:r>
              <a:rPr lang="ru-RU" sz="4200" dirty="0" err="1" smtClean="0"/>
              <a:t>використанні</a:t>
            </a:r>
            <a:r>
              <a:rPr lang="ru-RU" sz="4200" dirty="0" smtClean="0"/>
              <a:t> </a:t>
            </a:r>
            <a:r>
              <a:rPr lang="ru-RU" sz="4200" dirty="0" err="1" smtClean="0"/>
              <a:t>предметів</a:t>
            </a:r>
            <a:r>
              <a:rPr lang="ru-RU" sz="4200" dirty="0" smtClean="0"/>
              <a:t> та </a:t>
            </a:r>
            <a:r>
              <a:rPr lang="ru-RU" sz="4200" dirty="0" err="1" smtClean="0"/>
              <a:t>засобів</a:t>
            </a:r>
            <a:r>
              <a:rPr lang="ru-RU" sz="4200" dirty="0" smtClean="0"/>
              <a:t> за </a:t>
            </a:r>
            <a:r>
              <a:rPr lang="ru-RU" sz="4200" dirty="0" err="1" smtClean="0"/>
              <a:t>призначенням</a:t>
            </a:r>
            <a:r>
              <a:rPr lang="ru-RU" sz="4200" dirty="0" smtClean="0"/>
              <a:t>;</a:t>
            </a:r>
          </a:p>
          <a:p>
            <a:r>
              <a:rPr lang="uk-UA" sz="4200" dirty="0" smtClean="0"/>
              <a:t>	- </a:t>
            </a:r>
            <a:r>
              <a:rPr lang="ru-RU" sz="4200" dirty="0" err="1" smtClean="0"/>
              <a:t>Мотивує</a:t>
            </a:r>
            <a:r>
              <a:rPr lang="ru-RU" sz="4200" dirty="0" smtClean="0"/>
              <a:t> </a:t>
            </a:r>
            <a:r>
              <a:rPr lang="ru-RU" sz="4200" dirty="0" err="1" smtClean="0"/>
              <a:t>бажання</a:t>
            </a:r>
            <a:r>
              <a:rPr lang="ru-RU" sz="4200" dirty="0" smtClean="0"/>
              <a:t> </a:t>
            </a:r>
            <a:r>
              <a:rPr lang="ru-RU" sz="4200" dirty="0" err="1" smtClean="0"/>
              <a:t>виготовити</a:t>
            </a:r>
            <a:r>
              <a:rPr lang="ru-RU" sz="4200" dirty="0" smtClean="0"/>
              <a:t> </a:t>
            </a:r>
            <a:r>
              <a:rPr lang="ru-RU" sz="4200" dirty="0" err="1" smtClean="0"/>
              <a:t>найпростіші</a:t>
            </a:r>
            <a:r>
              <a:rPr lang="ru-RU" sz="4200" dirty="0" smtClean="0"/>
              <a:t> </a:t>
            </a:r>
            <a:r>
              <a:rPr lang="ru-RU" sz="4200" dirty="0" err="1" smtClean="0"/>
              <a:t>конструкції</a:t>
            </a:r>
            <a:r>
              <a:rPr lang="ru-RU" sz="4200" dirty="0" smtClean="0"/>
              <a:t>, </a:t>
            </a:r>
            <a:r>
              <a:rPr lang="ru-RU" sz="4200" dirty="0" err="1" smtClean="0"/>
              <a:t>моделі</a:t>
            </a:r>
            <a:r>
              <a:rPr lang="ru-RU" sz="4200" dirty="0" smtClean="0"/>
              <a:t>, </a:t>
            </a:r>
            <a:r>
              <a:rPr lang="ru-RU" sz="4200" dirty="0" err="1" smtClean="0"/>
              <a:t>вироби</a:t>
            </a:r>
            <a:r>
              <a:rPr lang="ru-RU" sz="4200" dirty="0" smtClean="0"/>
              <a:t>;</a:t>
            </a:r>
          </a:p>
          <a:p>
            <a:r>
              <a:rPr lang="uk-UA" sz="4200" dirty="0" smtClean="0"/>
              <a:t>	- Вправляє в умінні самостійно організовувати ігровий сюжет, робити його змістовним, розподіляти ролі, дотримуватись правил ролевої поведінки, налагоджувати ігрові взаємодії, використовувати іграшки та ігрові атрибути, реалізувати ігровий простір;</a:t>
            </a:r>
            <a:endParaRPr lang="ru-RU" sz="4200" dirty="0" smtClean="0"/>
          </a:p>
          <a:p>
            <a:r>
              <a:rPr lang="uk-UA" sz="4200" dirty="0" smtClean="0"/>
              <a:t>	- </a:t>
            </a:r>
            <a:r>
              <a:rPr lang="ru-RU" sz="4200" dirty="0" err="1" smtClean="0"/>
              <a:t>Вчить</a:t>
            </a:r>
            <a:r>
              <a:rPr lang="ru-RU" sz="4200" dirty="0" smtClean="0"/>
              <a:t> </a:t>
            </a:r>
            <a:r>
              <a:rPr lang="ru-RU" sz="4200" dirty="0" err="1" smtClean="0"/>
              <a:t>орієнтуватися</a:t>
            </a:r>
            <a:r>
              <a:rPr lang="ru-RU" sz="4200" dirty="0" smtClean="0"/>
              <a:t> у </a:t>
            </a:r>
            <a:r>
              <a:rPr lang="ru-RU" sz="4200" dirty="0" err="1" smtClean="0"/>
              <a:t>витворах</a:t>
            </a:r>
            <a:r>
              <a:rPr lang="ru-RU" sz="4200" dirty="0" smtClean="0"/>
              <a:t> </a:t>
            </a:r>
            <a:r>
              <a:rPr lang="ru-RU" sz="4200" dirty="0" err="1" smtClean="0"/>
              <a:t>мистецтва</a:t>
            </a:r>
            <a:r>
              <a:rPr lang="ru-RU" sz="4200" dirty="0" smtClean="0"/>
              <a:t> (</a:t>
            </a:r>
            <a:r>
              <a:rPr lang="ru-RU" sz="4200" dirty="0" err="1" smtClean="0"/>
              <a:t>образотворчого</a:t>
            </a:r>
            <a:r>
              <a:rPr lang="ru-RU" sz="4200" dirty="0" smtClean="0"/>
              <a:t>, </a:t>
            </a:r>
            <a:r>
              <a:rPr lang="ru-RU" sz="4200" dirty="0" err="1" smtClean="0"/>
              <a:t>музичного</a:t>
            </a:r>
            <a:r>
              <a:rPr lang="ru-RU" sz="4200" dirty="0" smtClean="0"/>
              <a:t>, театрального, </a:t>
            </a:r>
            <a:r>
              <a:rPr lang="ru-RU" sz="4200" dirty="0" err="1" smtClean="0"/>
              <a:t>літературного</a:t>
            </a:r>
            <a:r>
              <a:rPr lang="ru-RU" sz="4200" dirty="0" smtClean="0"/>
              <a:t>), </a:t>
            </a:r>
            <a:r>
              <a:rPr lang="ru-RU" sz="4200" dirty="0" err="1" smtClean="0"/>
              <a:t>допомагає</a:t>
            </a:r>
            <a:r>
              <a:rPr lang="ru-RU" sz="4200" dirty="0" smtClean="0"/>
              <a:t> </a:t>
            </a:r>
            <a:r>
              <a:rPr lang="ru-RU" sz="4200" dirty="0" err="1" smtClean="0"/>
              <a:t>оволодіти</a:t>
            </a:r>
            <a:r>
              <a:rPr lang="ru-RU" sz="4200" dirty="0" smtClean="0"/>
              <a:t> </a:t>
            </a:r>
            <a:r>
              <a:rPr lang="ru-RU" sz="4200" dirty="0" err="1" smtClean="0"/>
              <a:t>мовою</a:t>
            </a:r>
            <a:r>
              <a:rPr lang="ru-RU" sz="4200" dirty="0" smtClean="0"/>
              <a:t> </a:t>
            </a:r>
            <a:r>
              <a:rPr lang="ru-RU" sz="4200" dirty="0" err="1" smtClean="0"/>
              <a:t>цих</a:t>
            </a:r>
            <a:r>
              <a:rPr lang="ru-RU" sz="4200" dirty="0" smtClean="0"/>
              <a:t> </a:t>
            </a:r>
            <a:r>
              <a:rPr lang="ru-RU" sz="4200" dirty="0" err="1" smtClean="0"/>
              <a:t>видів</a:t>
            </a:r>
            <a:r>
              <a:rPr lang="ru-RU" sz="4200" dirty="0" smtClean="0"/>
              <a:t> </a:t>
            </a:r>
            <a:r>
              <a:rPr lang="ru-RU" sz="4200" dirty="0" err="1" smtClean="0"/>
              <a:t>мистецтв</a:t>
            </a:r>
            <a:r>
              <a:rPr lang="ru-RU" sz="4200" dirty="0" smtClean="0"/>
              <a:t>, </a:t>
            </a:r>
            <a:r>
              <a:rPr lang="ru-RU" sz="4200" dirty="0" err="1" smtClean="0"/>
              <a:t>передавати</a:t>
            </a:r>
            <a:r>
              <a:rPr lang="ru-RU" sz="4200" dirty="0" smtClean="0"/>
              <a:t> </a:t>
            </a:r>
            <a:r>
              <a:rPr lang="ru-RU" sz="4200" dirty="0" err="1" smtClean="0"/>
              <a:t>художній</a:t>
            </a:r>
            <a:r>
              <a:rPr lang="ru-RU" sz="4200" dirty="0" smtClean="0"/>
              <a:t> образ </a:t>
            </a:r>
            <a:r>
              <a:rPr lang="ru-RU" sz="4200" dirty="0" err="1" smtClean="0"/>
              <a:t>різними</a:t>
            </a:r>
            <a:r>
              <a:rPr lang="ru-RU" sz="4200" dirty="0" smtClean="0"/>
              <a:t> </a:t>
            </a:r>
            <a:r>
              <a:rPr lang="ru-RU" sz="4200" dirty="0" err="1" smtClean="0"/>
              <a:t>художніми</a:t>
            </a:r>
            <a:r>
              <a:rPr lang="ru-RU" sz="4200" dirty="0" smtClean="0"/>
              <a:t> </a:t>
            </a:r>
            <a:r>
              <a:rPr lang="ru-RU" sz="4200" dirty="0" err="1" smtClean="0"/>
              <a:t>засобами</a:t>
            </a:r>
            <a:r>
              <a:rPr lang="ru-RU" sz="4200" dirty="0" smtClean="0"/>
              <a:t>, </a:t>
            </a:r>
            <a:r>
              <a:rPr lang="ru-RU" sz="4200" dirty="0" err="1" smtClean="0"/>
              <a:t>стимулює</a:t>
            </a:r>
            <a:r>
              <a:rPr lang="ru-RU" sz="4200" dirty="0" smtClean="0"/>
              <a:t> до </a:t>
            </a:r>
            <a:r>
              <a:rPr lang="ru-RU" sz="4200" dirty="0" err="1" smtClean="0"/>
              <a:t>творчості</a:t>
            </a:r>
            <a:r>
              <a:rPr lang="ru-RU" sz="4200" dirty="0" smtClean="0"/>
              <a:t>.</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dirty="0" smtClean="0"/>
              <a:t>Природне розвивальне середовище</a:t>
            </a:r>
            <a:endParaRPr lang="ru-RU" dirty="0"/>
          </a:p>
        </p:txBody>
      </p:sp>
      <p:sp>
        <p:nvSpPr>
          <p:cNvPr id="3" name="Місце для вмісту 2"/>
          <p:cNvSpPr>
            <a:spLocks noGrp="1"/>
          </p:cNvSpPr>
          <p:nvPr>
            <p:ph idx="1"/>
          </p:nvPr>
        </p:nvSpPr>
        <p:spPr>
          <a:xfrm>
            <a:off x="457200" y="1600200"/>
            <a:ext cx="8401080" cy="4525963"/>
          </a:xfrm>
        </p:spPr>
        <p:txBody>
          <a:bodyPr>
            <a:normAutofit fontScale="85000" lnSpcReduction="10000"/>
          </a:bodyPr>
          <a:lstStyle/>
          <a:p>
            <a:r>
              <a:rPr lang="uk-UA" dirty="0" smtClean="0"/>
              <a:t>	Природне розвивальне середовище сприяє виникненню у дошкільника інтересу та елементарних уявлень про об’єкти, явища природи, розкриває причинно-наслідкові зв’язки та взаємозалежність природного довкілля і людини як його частини, формує природо-доцільну поведінку малюків.</a:t>
            </a:r>
          </a:p>
          <a:p>
            <a:pPr marL="6350" indent="892175"/>
            <a:r>
              <a:rPr lang="ru-RU" dirty="0" smtClean="0"/>
              <a:t> </a:t>
            </a:r>
            <a:r>
              <a:rPr lang="ru-RU" dirty="0" err="1" smtClean="0"/>
              <a:t>Грайливе</a:t>
            </a:r>
            <a:r>
              <a:rPr lang="ru-RU" dirty="0" smtClean="0"/>
              <a:t> слово фольклору </a:t>
            </a:r>
            <a:r>
              <a:rPr lang="ru-RU" dirty="0" err="1" smtClean="0"/>
              <a:t>наближає</a:t>
            </a:r>
            <a:r>
              <a:rPr lang="ru-RU" dirty="0" smtClean="0"/>
              <a:t> </a:t>
            </a:r>
            <a:r>
              <a:rPr lang="ru-RU" dirty="0" err="1" smtClean="0"/>
              <a:t>дитину</a:t>
            </a:r>
            <a:r>
              <a:rPr lang="ru-RU" dirty="0" smtClean="0"/>
              <a:t> до </a:t>
            </a:r>
            <a:r>
              <a:rPr lang="ru-RU" dirty="0" err="1" smtClean="0"/>
              <a:t>сприймання</a:t>
            </a:r>
            <a:r>
              <a:rPr lang="ru-RU" dirty="0" smtClean="0"/>
              <a:t> </a:t>
            </a:r>
            <a:r>
              <a:rPr lang="ru-RU" dirty="0" err="1" smtClean="0"/>
              <a:t>й</a:t>
            </a:r>
            <a:r>
              <a:rPr lang="ru-RU" dirty="0" smtClean="0"/>
              <a:t> </a:t>
            </a:r>
            <a:r>
              <a:rPr lang="ru-RU" dirty="0" err="1" smtClean="0"/>
              <a:t>розуміння</a:t>
            </a:r>
            <a:r>
              <a:rPr lang="ru-RU" dirty="0" smtClean="0"/>
              <a:t> </a:t>
            </a:r>
            <a:r>
              <a:rPr lang="ru-RU" dirty="0" err="1" smtClean="0"/>
              <a:t>світу</a:t>
            </a:r>
            <a:r>
              <a:rPr lang="ru-RU" dirty="0" smtClean="0"/>
              <a:t> </a:t>
            </a:r>
            <a:r>
              <a:rPr lang="ru-RU" dirty="0" err="1" smtClean="0"/>
              <a:t>рослин</a:t>
            </a:r>
            <a:r>
              <a:rPr lang="ru-RU" dirty="0" smtClean="0"/>
              <a:t>, </a:t>
            </a:r>
            <a:r>
              <a:rPr lang="ru-RU" dirty="0" err="1" smtClean="0"/>
              <a:t>тварин</a:t>
            </a:r>
            <a:r>
              <a:rPr lang="ru-RU" dirty="0" smtClean="0"/>
              <a:t>, </a:t>
            </a:r>
            <a:r>
              <a:rPr lang="ru-RU" dirty="0" err="1" smtClean="0"/>
              <a:t>небесних</a:t>
            </a:r>
            <a:r>
              <a:rPr lang="ru-RU" dirty="0" smtClean="0"/>
              <a:t> </a:t>
            </a:r>
            <a:r>
              <a:rPr lang="ru-RU" dirty="0" err="1" smtClean="0"/>
              <a:t>світил</a:t>
            </a:r>
            <a:r>
              <a:rPr lang="ru-RU" dirty="0" smtClean="0"/>
              <a:t>, </a:t>
            </a:r>
            <a:r>
              <a:rPr lang="ru-RU" dirty="0" err="1" smtClean="0"/>
              <a:t>які</a:t>
            </a:r>
            <a:r>
              <a:rPr lang="ru-RU" dirty="0" smtClean="0"/>
              <a:t> «</a:t>
            </a:r>
            <a:r>
              <a:rPr lang="ru-RU" dirty="0" err="1" smtClean="0"/>
              <a:t>живуть</a:t>
            </a:r>
            <a:r>
              <a:rPr lang="ru-RU" dirty="0" smtClean="0"/>
              <a:t>» у </a:t>
            </a:r>
            <a:r>
              <a:rPr lang="ru-RU" dirty="0" err="1" smtClean="0"/>
              <a:t>колискових</a:t>
            </a:r>
            <a:r>
              <a:rPr lang="ru-RU" dirty="0" smtClean="0"/>
              <a:t>, </a:t>
            </a:r>
            <a:r>
              <a:rPr lang="ru-RU" dirty="0" err="1" smtClean="0"/>
              <a:t>забавлянках</a:t>
            </a:r>
            <a:r>
              <a:rPr lang="ru-RU" dirty="0" smtClean="0"/>
              <a:t>, </a:t>
            </a:r>
            <a:r>
              <a:rPr lang="ru-RU" dirty="0" err="1" smtClean="0"/>
              <a:t>потішках</a:t>
            </a:r>
            <a:r>
              <a:rPr lang="ru-RU" dirty="0" smtClean="0"/>
              <a:t>, </a:t>
            </a:r>
            <a:r>
              <a:rPr lang="ru-RU" dirty="0" err="1" smtClean="0"/>
              <a:t>приказках</a:t>
            </a:r>
            <a:r>
              <a:rPr lang="ru-RU" dirty="0" smtClean="0"/>
              <a:t>, загадках, </a:t>
            </a:r>
            <a:r>
              <a:rPr lang="ru-RU" dirty="0" err="1" smtClean="0"/>
              <a:t>іграх</a:t>
            </a:r>
            <a:r>
              <a:rPr lang="ru-RU" dirty="0" smtClean="0"/>
              <a:t> </a:t>
            </a:r>
            <a:r>
              <a:rPr lang="ru-RU" dirty="0" err="1" smtClean="0"/>
              <a:t>тощо</a:t>
            </a:r>
            <a:r>
              <a:rPr lang="ru-RU" dirty="0" smtClean="0"/>
              <a:t>.</a:t>
            </a:r>
          </a:p>
          <a:p>
            <a:endParaRPr lang="ru-RU" dirty="0" smtClean="0"/>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329642" cy="511156"/>
          </a:xfrm>
        </p:spPr>
        <p:txBody>
          <a:bodyPr>
            <a:noAutofit/>
          </a:bodyPr>
          <a:lstStyle/>
          <a:p>
            <a:r>
              <a:rPr lang="ru-RU" sz="3200" b="1" i="1" dirty="0" err="1" smtClean="0"/>
              <a:t>Предметно-ігрове</a:t>
            </a:r>
            <a:r>
              <a:rPr lang="ru-RU" sz="3200" b="1" i="1" dirty="0" smtClean="0"/>
              <a:t> </a:t>
            </a:r>
            <a:r>
              <a:rPr lang="ru-RU" sz="3200" b="1" i="1" dirty="0" err="1" smtClean="0"/>
              <a:t>розвивальне</a:t>
            </a:r>
            <a:r>
              <a:rPr lang="ru-RU" sz="3200" b="1" i="1" dirty="0" smtClean="0"/>
              <a:t> </a:t>
            </a:r>
            <a:r>
              <a:rPr lang="ru-RU" sz="3200" b="1" i="1" dirty="0" err="1" smtClean="0"/>
              <a:t>середовище</a:t>
            </a:r>
            <a:endParaRPr lang="ru-RU" sz="3200" dirty="0"/>
          </a:p>
        </p:txBody>
      </p:sp>
      <p:sp>
        <p:nvSpPr>
          <p:cNvPr id="3" name="Місце для вмісту 2"/>
          <p:cNvSpPr>
            <a:spLocks noGrp="1"/>
          </p:cNvSpPr>
          <p:nvPr>
            <p:ph idx="1"/>
          </p:nvPr>
        </p:nvSpPr>
        <p:spPr>
          <a:xfrm>
            <a:off x="285720" y="857232"/>
            <a:ext cx="8643998" cy="6000768"/>
          </a:xfrm>
        </p:spPr>
        <p:txBody>
          <a:bodyPr>
            <a:normAutofit fontScale="77500" lnSpcReduction="20000"/>
          </a:bodyPr>
          <a:lstStyle/>
          <a:p>
            <a:r>
              <a:rPr lang="uk-UA" b="1" dirty="0" smtClean="0"/>
              <a:t>МІНІ- МУЗЕЇ. </a:t>
            </a:r>
            <a:r>
              <a:rPr lang="uk-UA" dirty="0" smtClean="0"/>
              <a:t>Предметно-ігрове розвивальне середовище доцільно заповнювати речами, якими сміливо можна маніпулювати: розгорнути, відкрити, використати для гри чи іншої діяльності. Дитина повинна мати змогу обстежувати, досліджувати, експериментувати. </a:t>
            </a:r>
          </a:p>
          <a:p>
            <a:r>
              <a:rPr lang="uk-UA" dirty="0" smtClean="0"/>
              <a:t>Варто розширювати і насичувати середовище не лише іграшковими об’єктами, а й такими цікавими для дітей предметами, що можуть трансформуватися в залежності від мети їх використання: різні за розміром будівельний матеріал і тканина, елементи декорацій та костюмів казкових персонажів, екологічно-безпечні пластмасові форми тощо.</a:t>
            </a:r>
          </a:p>
          <a:p>
            <a:r>
              <a:rPr lang="uk-UA" dirty="0" smtClean="0"/>
              <a:t> Предметно-ігрове середовище забезпечується динамічними іграшками тварин та птахів, які здатні відтворювати відповідні голосові звуки (нявкати, гавкати, мукати, щебетати тощо). </a:t>
            </a:r>
            <a:r>
              <a:rPr lang="ru-RU" dirty="0" smtClean="0"/>
              <a:t>А </a:t>
            </a:r>
            <a:r>
              <a:rPr lang="ru-RU" dirty="0" err="1" smtClean="0"/>
              <a:t>фольклорні</a:t>
            </a:r>
            <a:r>
              <a:rPr lang="ru-RU" dirty="0" smtClean="0"/>
              <a:t> твори </a:t>
            </a:r>
            <a:r>
              <a:rPr lang="ru-RU" dirty="0" err="1" smtClean="0"/>
              <a:t>стимулюють</a:t>
            </a:r>
            <a:r>
              <a:rPr lang="ru-RU" dirty="0" smtClean="0"/>
              <a:t> </a:t>
            </a:r>
            <a:r>
              <a:rPr lang="ru-RU" dirty="0" err="1" smtClean="0"/>
              <a:t>зосередженість</a:t>
            </a:r>
            <a:r>
              <a:rPr lang="ru-RU" dirty="0" smtClean="0"/>
              <a:t> </a:t>
            </a:r>
            <a:r>
              <a:rPr lang="ru-RU" dirty="0" err="1" smtClean="0"/>
              <a:t>уваги</a:t>
            </a:r>
            <a:r>
              <a:rPr lang="ru-RU" dirty="0" smtClean="0"/>
              <a:t> </a:t>
            </a:r>
            <a:r>
              <a:rPr lang="ru-RU" dirty="0" err="1" smtClean="0"/>
              <a:t>дітей</a:t>
            </a:r>
            <a:r>
              <a:rPr lang="ru-RU" dirty="0" smtClean="0"/>
              <a:t> на </a:t>
            </a:r>
            <a:r>
              <a:rPr lang="ru-RU" dirty="0" err="1" smtClean="0"/>
              <a:t>звукових</a:t>
            </a:r>
            <a:r>
              <a:rPr lang="ru-RU" dirty="0" smtClean="0"/>
              <a:t> та </a:t>
            </a:r>
            <a:r>
              <a:rPr lang="ru-RU" dirty="0" err="1" smtClean="0"/>
              <a:t>рухових</a:t>
            </a:r>
            <a:r>
              <a:rPr lang="ru-RU" dirty="0" smtClean="0"/>
              <a:t> </a:t>
            </a:r>
            <a:r>
              <a:rPr lang="ru-RU" dirty="0" err="1" smtClean="0"/>
              <a:t>ефектах</a:t>
            </a:r>
            <a:r>
              <a:rPr lang="ru-RU" dirty="0" smtClean="0"/>
              <a:t> таких </a:t>
            </a:r>
            <a:r>
              <a:rPr lang="ru-RU" dirty="0" err="1" smtClean="0"/>
              <a:t>іграшок</a:t>
            </a:r>
            <a:r>
              <a:rPr lang="ru-RU" dirty="0" smtClean="0"/>
              <a:t>. </a:t>
            </a:r>
          </a:p>
          <a:p>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796908"/>
          </a:xfrm>
        </p:spPr>
        <p:txBody>
          <a:bodyPr>
            <a:noAutofit/>
          </a:bodyPr>
          <a:lstStyle/>
          <a:p>
            <a:r>
              <a:rPr lang="uk-UA" sz="3200" b="1" dirty="0" smtClean="0"/>
              <a:t>Форми і методи формування етнокультурної обізнаності дошкільників</a:t>
            </a:r>
            <a:endParaRPr lang="ru-RU" sz="3200" dirty="0"/>
          </a:p>
        </p:txBody>
      </p:sp>
      <p:sp>
        <p:nvSpPr>
          <p:cNvPr id="3" name="Місце для вмісту 2"/>
          <p:cNvSpPr>
            <a:spLocks noGrp="1"/>
          </p:cNvSpPr>
          <p:nvPr>
            <p:ph idx="1"/>
          </p:nvPr>
        </p:nvSpPr>
        <p:spPr>
          <a:xfrm>
            <a:off x="0" y="1071522"/>
            <a:ext cx="9144000" cy="5786478"/>
          </a:xfrm>
        </p:spPr>
        <p:txBody>
          <a:bodyPr>
            <a:noAutofit/>
          </a:bodyPr>
          <a:lstStyle/>
          <a:p>
            <a:r>
              <a:rPr lang="uk-UA" sz="2800" dirty="0" smtClean="0"/>
              <a:t>1. </a:t>
            </a:r>
            <a:r>
              <a:rPr lang="uk-UA" sz="2800" b="1" dirty="0" smtClean="0"/>
              <a:t>Заняття.</a:t>
            </a:r>
            <a:endParaRPr lang="ru-RU" sz="1800" dirty="0" smtClean="0"/>
          </a:p>
          <a:p>
            <a:pPr lvl="0"/>
            <a:r>
              <a:rPr lang="uk-UA" sz="2000" dirty="0" smtClean="0"/>
              <a:t>- </a:t>
            </a:r>
            <a:r>
              <a:rPr lang="uk-UA" sz="2000" b="1" dirty="0" smtClean="0"/>
              <a:t>на заняттях із ознайомлення дітей з оточуючим світом </a:t>
            </a:r>
            <a:r>
              <a:rPr lang="uk-UA" sz="2000" dirty="0" smtClean="0"/>
              <a:t>знайомимо з народними іграшками, посудом, національним одягом, закарпатськими стравами,  символами, родоводом, Україною, державами-сусідами;</a:t>
            </a:r>
          </a:p>
          <a:p>
            <a:pPr lvl="0"/>
            <a:r>
              <a:rPr lang="uk-UA" sz="2000" b="1" dirty="0" smtClean="0"/>
              <a:t>з природи </a:t>
            </a:r>
            <a:r>
              <a:rPr lang="uk-UA" sz="2000" dirty="0" smtClean="0"/>
              <a:t>(рідна природа, календарні та сезонні свята, обряди, народний календар, прикмети);</a:t>
            </a:r>
            <a:endParaRPr lang="ru-RU" sz="2000" dirty="0" smtClean="0"/>
          </a:p>
          <a:p>
            <a:pPr lvl="0"/>
            <a:r>
              <a:rPr lang="uk-UA" sz="2000" b="1" dirty="0" smtClean="0"/>
              <a:t>з художньої літератури </a:t>
            </a:r>
            <a:r>
              <a:rPr lang="uk-UA" sz="2000" dirty="0" smtClean="0"/>
              <a:t>(</a:t>
            </a:r>
            <a:r>
              <a:rPr lang="uk-UA" sz="2000" dirty="0" err="1" smtClean="0"/>
              <a:t>потішки</a:t>
            </a:r>
            <a:r>
              <a:rPr lang="uk-UA" sz="2000" dirty="0" smtClean="0"/>
              <a:t>, колисанки, казки, легенди, оповідання закарпатських письменників, прислів’я, приказки, загадки, </a:t>
            </a:r>
            <a:r>
              <a:rPr lang="uk-UA" sz="2000" dirty="0" err="1" smtClean="0"/>
              <a:t>заклички</a:t>
            </a:r>
            <a:r>
              <a:rPr lang="uk-UA" sz="2000" dirty="0" smtClean="0"/>
              <a:t>);</a:t>
            </a:r>
          </a:p>
          <a:p>
            <a:pPr lvl="0"/>
            <a:r>
              <a:rPr lang="uk-UA" sz="2000" dirty="0" smtClean="0"/>
              <a:t> </a:t>
            </a:r>
            <a:r>
              <a:rPr lang="uk-UA" sz="2000" b="1" dirty="0" smtClean="0"/>
              <a:t>образотворчої діяльності </a:t>
            </a:r>
            <a:r>
              <a:rPr lang="uk-UA" sz="2000" dirty="0" smtClean="0"/>
              <a:t>(народні промисли мистецтва: розписи, ткацтво, вишивка, скульптура, мистецтво);</a:t>
            </a:r>
            <a:endParaRPr lang="ru-RU" sz="2000" dirty="0" smtClean="0"/>
          </a:p>
          <a:p>
            <a:pPr lvl="0"/>
            <a:r>
              <a:rPr lang="uk-UA" sz="2000" b="1" dirty="0" smtClean="0"/>
              <a:t>праці</a:t>
            </a:r>
            <a:r>
              <a:rPr lang="uk-UA" sz="2000" dirty="0" smtClean="0"/>
              <a:t> (виготовлення виробів із глини, вишивання, виготовлення народної іграшки);</a:t>
            </a:r>
            <a:endParaRPr lang="ru-RU" sz="2000" dirty="0" smtClean="0"/>
          </a:p>
          <a:p>
            <a:pPr lvl="0"/>
            <a:r>
              <a:rPr lang="uk-UA" sz="2000" dirty="0" smtClean="0"/>
              <a:t> музичних (пісні, танці, хороводи, вечорниці, розваги).</a:t>
            </a:r>
            <a:endParaRPr lang="ru-RU" sz="2000" dirty="0" smtClean="0"/>
          </a:p>
          <a:p>
            <a:r>
              <a:rPr lang="uk-UA" sz="2000" dirty="0" smtClean="0"/>
              <a:t>Отже, цикли інтегрованих занять дозволяють педагогу використовувати </a:t>
            </a:r>
            <a:r>
              <a:rPr lang="uk-UA" sz="2000" dirty="0" err="1" smtClean="0"/>
              <a:t>міжпредметні</a:t>
            </a:r>
            <a:r>
              <a:rPr lang="uk-UA" sz="2000" dirty="0" smtClean="0"/>
              <a:t> зв'язки і різноманітні методи, форми і види діяльності, зберігаючи єдність тематичного змісту, що забезпечує пізнання дошкільниками етнокультурного світу у всьому різноманітті.</a:t>
            </a:r>
            <a:endParaRPr lang="ru-RU" sz="20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2. Бесіди.</a:t>
            </a:r>
            <a:r>
              <a:rPr lang="uk-UA" dirty="0" smtClean="0"/>
              <a:t> </a:t>
            </a:r>
            <a:endParaRPr lang="ru-RU" dirty="0"/>
          </a:p>
        </p:txBody>
      </p:sp>
      <p:sp>
        <p:nvSpPr>
          <p:cNvPr id="3" name="Місце для вмісту 2"/>
          <p:cNvSpPr>
            <a:spLocks noGrp="1"/>
          </p:cNvSpPr>
          <p:nvPr>
            <p:ph idx="1"/>
          </p:nvPr>
        </p:nvSpPr>
        <p:spPr>
          <a:xfrm>
            <a:off x="428596" y="1142984"/>
            <a:ext cx="8401080" cy="5715016"/>
          </a:xfrm>
        </p:spPr>
        <p:txBody>
          <a:bodyPr>
            <a:noAutofit/>
          </a:bodyPr>
          <a:lstStyle/>
          <a:p>
            <a:r>
              <a:rPr lang="uk-UA" sz="2400" dirty="0" smtClean="0"/>
              <a:t>Важливо використовувати бесіди не лише як словесний метод на занятті, але як самостійну форму роботи з дітьми. </a:t>
            </a:r>
          </a:p>
          <a:p>
            <a:r>
              <a:rPr lang="uk-UA" sz="2400" b="1" dirty="0" smtClean="0"/>
              <a:t>Зміст пізнавальних бесід</a:t>
            </a:r>
            <a:r>
              <a:rPr lang="uk-UA" sz="2400" dirty="0" smtClean="0"/>
              <a:t> може будуватися на основі:</a:t>
            </a:r>
            <a:endParaRPr lang="ru-RU" sz="2400" dirty="0" smtClean="0"/>
          </a:p>
          <a:p>
            <a:r>
              <a:rPr lang="uk-UA" sz="2400" dirty="0" smtClean="0"/>
              <a:t>- </a:t>
            </a:r>
            <a:r>
              <a:rPr lang="uk-UA" sz="2400" u="sng" dirty="0" smtClean="0"/>
              <a:t>життєдіяльності дітей в сім'ї, </a:t>
            </a:r>
            <a:r>
              <a:rPr lang="uk-UA" sz="2400" dirty="0" smtClean="0"/>
              <a:t>при спілкуванні з рідними. Увагу дітей звертають на те, що кожна сім'я має свій спосіб життя, який також відрізняється етнокультурною специфікою;</a:t>
            </a:r>
            <a:endParaRPr lang="ru-RU" sz="2400" dirty="0" smtClean="0"/>
          </a:p>
          <a:p>
            <a:r>
              <a:rPr lang="uk-UA" sz="2400" dirty="0" smtClean="0"/>
              <a:t>- </a:t>
            </a:r>
            <a:r>
              <a:rPr lang="uk-UA" sz="2400" u="sng" dirty="0" smtClean="0"/>
              <a:t>спостережень, </a:t>
            </a:r>
            <a:r>
              <a:rPr lang="uk-UA" sz="2400" dirty="0" smtClean="0"/>
              <a:t>які дозволяють дітям в ході екскурсій, побуту, дістати досвід і знання в галузі культури різних народів і міжнаціонального спілкування;</a:t>
            </a:r>
            <a:endParaRPr lang="ru-RU" sz="2400" dirty="0" smtClean="0"/>
          </a:p>
          <a:p>
            <a:r>
              <a:rPr lang="uk-UA" sz="2400" dirty="0" smtClean="0"/>
              <a:t>- </a:t>
            </a:r>
            <a:r>
              <a:rPr lang="uk-UA" sz="2400" u="sng" dirty="0" smtClean="0"/>
              <a:t>освітньої роботи</a:t>
            </a:r>
            <a:r>
              <a:rPr lang="uk-UA" sz="2400" dirty="0" smtClean="0"/>
              <a:t>, насамперед, підсумкових бесід, мета яких - підсумок, уточнення і систематизація знань дітей.</a:t>
            </a:r>
            <a:endParaRPr lang="ru-RU" sz="2400" dirty="0" smtClean="0"/>
          </a:p>
          <a:p>
            <a:r>
              <a:rPr lang="uk-UA" sz="2400" dirty="0" smtClean="0"/>
              <a:t>Різноманітні бесіди можуть проводитись не лише на занятті, а й в повсякденному житті.</a:t>
            </a:r>
            <a:endParaRPr lang="ru-RU" sz="2400" dirty="0" smtClean="0"/>
          </a:p>
        </p:txBody>
      </p:sp>
    </p:spTree>
  </p:cSld>
  <p:clrMapOvr>
    <a:masterClrMapping/>
  </p:clrMapOvr>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1440</Words>
  <Application>Microsoft Office PowerPoint</Application>
  <PresentationFormat>Екран (4:3)</PresentationFormat>
  <Paragraphs>71</Paragraphs>
  <Slides>17</Slides>
  <Notes>0</Notes>
  <HiddenSlides>0</HiddenSlides>
  <MMClips>0</MMClips>
  <ScaleCrop>false</ScaleCrop>
  <HeadingPairs>
    <vt:vector size="6" baseType="variant">
      <vt:variant>
        <vt:lpstr>Тема</vt:lpstr>
      </vt:variant>
      <vt:variant>
        <vt:i4>1</vt:i4>
      </vt:variant>
      <vt:variant>
        <vt:lpstr>Вбудовані сервери OLE</vt:lpstr>
      </vt:variant>
      <vt:variant>
        <vt:i4>1</vt:i4>
      </vt:variant>
      <vt:variant>
        <vt:lpstr>Заголовки слайдів</vt:lpstr>
      </vt:variant>
      <vt:variant>
        <vt:i4>17</vt:i4>
      </vt:variant>
    </vt:vector>
  </HeadingPairs>
  <TitlesOfParts>
    <vt:vector size="19" baseType="lpstr">
      <vt:lpstr>Тема Office</vt:lpstr>
      <vt:lpstr>Слайд</vt:lpstr>
      <vt:lpstr>Реалізація програмно-методичного комплексу регіональної програми з міжкультурної освіти  дітей дошкільного віку “УКРАЇНСЬКИЙ ВІНОЧОК. ЗАКАРПАТТЯ”</vt:lpstr>
      <vt:lpstr>Слайд 2</vt:lpstr>
      <vt:lpstr>Реалізація програмно-методичного комплексу</vt:lpstr>
      <vt:lpstr>Загальні методологічні підходи до побудови педагогічного процесу:</vt:lpstr>
      <vt:lpstr>СТВОРЕННЯ ПРЕДМЕТНО-РОЗВАЛЬНОГО СЕРЕДОВИЩА</vt:lpstr>
      <vt:lpstr>Природне розвивальне середовище</vt:lpstr>
      <vt:lpstr>Предметно-ігрове розвивальне середовище</vt:lpstr>
      <vt:lpstr>Форми і методи формування етнокультурної обізнаності дошкільників</vt:lpstr>
      <vt:lpstr>2. Бесіди. </vt:lpstr>
      <vt:lpstr>3. Відео-перегляди </vt:lpstr>
      <vt:lpstr>4. Розваги і свята </vt:lpstr>
      <vt:lpstr>5. Фольклорні концерти і театралізовані вистави </vt:lpstr>
      <vt:lpstr>6. Цільові прогулянки, екскурсії. </vt:lpstr>
      <vt:lpstr>Методи, спрямовані на підвищення пізнавальної і емоційної активності дошкільників з ознайомлення дітей з соціокультурним світом:</vt:lpstr>
      <vt:lpstr>Ігрові методи і прийоми</vt:lpstr>
      <vt:lpstr>Ігрові методи і прийоми</vt:lpstr>
      <vt:lpstr>Ігрові методи і прийоми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МРМ Слухач</cp:lastModifiedBy>
  <cp:revision>2</cp:revision>
  <dcterms:modified xsi:type="dcterms:W3CDTF">2016-08-18T17:47:42Z</dcterms:modified>
</cp:coreProperties>
</file>